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87" r:id="rId4"/>
    <p:sldId id="257" r:id="rId5"/>
    <p:sldId id="279" r:id="rId6"/>
    <p:sldId id="297" r:id="rId7"/>
    <p:sldId id="322" r:id="rId8"/>
    <p:sldId id="319" r:id="rId9"/>
    <p:sldId id="259" r:id="rId10"/>
    <p:sldId id="288" r:id="rId11"/>
    <p:sldId id="296" r:id="rId12"/>
    <p:sldId id="294" r:id="rId13"/>
    <p:sldId id="290" r:id="rId14"/>
    <p:sldId id="300" r:id="rId15"/>
    <p:sldId id="312" r:id="rId16"/>
    <p:sldId id="313" r:id="rId17"/>
    <p:sldId id="311" r:id="rId18"/>
    <p:sldId id="301" r:id="rId19"/>
    <p:sldId id="307" r:id="rId20"/>
    <p:sldId id="298" r:id="rId21"/>
    <p:sldId id="316" r:id="rId22"/>
    <p:sldId id="314" r:id="rId23"/>
    <p:sldId id="315" r:id="rId24"/>
    <p:sldId id="317" r:id="rId25"/>
    <p:sldId id="318" r:id="rId26"/>
    <p:sldId id="321" r:id="rId27"/>
    <p:sldId id="306" r:id="rId28"/>
    <p:sldId id="320" r:id="rId29"/>
    <p:sldId id="289" r:id="rId30"/>
    <p:sldId id="285" r:id="rId31"/>
    <p:sldId id="270" r:id="rId32"/>
    <p:sldId id="305" r:id="rId33"/>
    <p:sldId id="309" r:id="rId34"/>
    <p:sldId id="310" r:id="rId35"/>
    <p:sldId id="284" r:id="rId36"/>
  </p:sldIdLst>
  <p:sldSz cx="18288000" cy="10287000"/>
  <p:notesSz cx="6858000" cy="9144000"/>
  <p:embeddedFontLst>
    <p:embeddedFont>
      <p:font typeface="맑은 고딕" panose="020B0503020000020004" pitchFamily="50" charset="-127"/>
      <p:regular r:id="rId38"/>
      <p:bold r:id="rId39"/>
    </p:embeddedFont>
    <p:embeddedFont>
      <p:font typeface="Arimo Bold" panose="020B0600000101010101" charset="0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Fredoka One" panose="02000000000000000000" pitchFamily="2" charset="0"/>
      <p:regular r:id="rId45"/>
    </p:embeddedFont>
    <p:embeddedFont>
      <p:font typeface="Garet Bold" panose="020B0600000101010101" charset="0"/>
      <p:regular r:id="rId46"/>
    </p:embeddedFont>
    <p:embeddedFont>
      <p:font typeface="Montserrat" panose="00000500000000000000" pitchFamily="2" charset="0"/>
      <p:regular r:id="rId47"/>
      <p:bold r:id="rId48"/>
      <p:italic r:id="rId49"/>
      <p:boldItalic r:id="rId50"/>
    </p:embeddedFont>
    <p:embeddedFont>
      <p:font typeface="Montserrat Bold" panose="020B0600000101010101" charset="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700"/>
    <a:srgbClr val="FFC4DE"/>
    <a:srgbClr val="FFDD64"/>
    <a:srgbClr val="FFEB00"/>
    <a:srgbClr val="EEE7CA"/>
    <a:srgbClr val="C19A08"/>
    <a:srgbClr val="E2D044"/>
    <a:srgbClr val="E9E496"/>
    <a:srgbClr val="FFF7D7"/>
    <a:srgbClr val="FFEC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6B4DF3-C87E-492B-B81E-6ECBB3B2AC67}" v="3" dt="2023-06-01T09:56:40.5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5" autoAdjust="0"/>
    <p:restoredTop sz="94444" autoAdjust="0"/>
  </p:normalViewPr>
  <p:slideViewPr>
    <p:cSldViewPr>
      <p:cViewPr varScale="1">
        <p:scale>
          <a:sx n="56" d="100"/>
          <a:sy n="56" d="100"/>
        </p:scale>
        <p:origin x="714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백 두현" userId="92ae3bf3aa5b5c32" providerId="LiveId" clId="{E56B4DF3-C87E-492B-B81E-6ECBB3B2AC67}"/>
    <pc:docChg chg="undo custSel addSld modSld sldOrd">
      <pc:chgData name="백 두현" userId="92ae3bf3aa5b5c32" providerId="LiveId" clId="{E56B4DF3-C87E-492B-B81E-6ECBB3B2AC67}" dt="2023-06-01T09:56:55.778" v="315" actId="1076"/>
      <pc:docMkLst>
        <pc:docMk/>
      </pc:docMkLst>
      <pc:sldChg chg="addSp delSp modSp mod">
        <pc:chgData name="백 두현" userId="92ae3bf3aa5b5c32" providerId="LiveId" clId="{E56B4DF3-C87E-492B-B81E-6ECBB3B2AC67}" dt="2023-06-01T09:55:56.527" v="305" actId="1037"/>
        <pc:sldMkLst>
          <pc:docMk/>
          <pc:sldMk cId="915153914" sldId="297"/>
        </pc:sldMkLst>
        <pc:spChg chg="mod">
          <ac:chgData name="백 두현" userId="92ae3bf3aa5b5c32" providerId="LiveId" clId="{E56B4DF3-C87E-492B-B81E-6ECBB3B2AC67}" dt="2023-06-01T09:55:23.862" v="41" actId="1076"/>
          <ac:spMkLst>
            <pc:docMk/>
            <pc:sldMk cId="915153914" sldId="297"/>
            <ac:spMk id="5" creationId="{18202471-2918-FB46-B75B-FB64B15C27FF}"/>
          </ac:spMkLst>
        </pc:spChg>
        <pc:spChg chg="add mod">
          <ac:chgData name="백 두현" userId="92ae3bf3aa5b5c32" providerId="LiveId" clId="{E56B4DF3-C87E-492B-B81E-6ECBB3B2AC67}" dt="2023-06-01T09:55:54.089" v="303" actId="1076"/>
          <ac:spMkLst>
            <pc:docMk/>
            <pc:sldMk cId="915153914" sldId="297"/>
            <ac:spMk id="8" creationId="{5E9DAE8D-F3F2-BDF8-3D9D-50544B64B61C}"/>
          </ac:spMkLst>
        </pc:spChg>
        <pc:spChg chg="del">
          <ac:chgData name="백 두현" userId="92ae3bf3aa5b5c32" providerId="LiveId" clId="{E56B4DF3-C87E-492B-B81E-6ECBB3B2AC67}" dt="2023-06-01T09:55:22.262" v="39" actId="21"/>
          <ac:spMkLst>
            <pc:docMk/>
            <pc:sldMk cId="915153914" sldId="297"/>
            <ac:spMk id="10" creationId="{3D50BDC8-07B6-5643-BB45-27641F609975}"/>
          </ac:spMkLst>
        </pc:spChg>
        <pc:spChg chg="mod">
          <ac:chgData name="백 두현" userId="92ae3bf3aa5b5c32" providerId="LiveId" clId="{E56B4DF3-C87E-492B-B81E-6ECBB3B2AC67}" dt="2023-06-01T09:55:56.527" v="305" actId="1037"/>
          <ac:spMkLst>
            <pc:docMk/>
            <pc:sldMk cId="915153914" sldId="297"/>
            <ac:spMk id="11" creationId="{B503ACEC-28CE-F54D-8509-D7076492A444}"/>
          </ac:spMkLst>
        </pc:spChg>
        <pc:spChg chg="del mod">
          <ac:chgData name="백 두현" userId="92ae3bf3aa5b5c32" providerId="LiveId" clId="{E56B4DF3-C87E-492B-B81E-6ECBB3B2AC67}" dt="2023-06-01T09:55:01.143" v="2" actId="478"/>
          <ac:spMkLst>
            <pc:docMk/>
            <pc:sldMk cId="915153914" sldId="297"/>
            <ac:spMk id="16" creationId="{61E04B56-A3C9-6449-BCC8-BE7F836B312C}"/>
          </ac:spMkLst>
        </pc:spChg>
        <pc:picChg chg="del">
          <ac:chgData name="백 두현" userId="92ae3bf3aa5b5c32" providerId="LiveId" clId="{E56B4DF3-C87E-492B-B81E-6ECBB3B2AC67}" dt="2023-06-01T09:54:57.992" v="0" actId="478"/>
          <ac:picMkLst>
            <pc:docMk/>
            <pc:sldMk cId="915153914" sldId="297"/>
            <ac:picMk id="2" creationId="{05D678B9-364B-AA4E-AA3A-65426484D04B}"/>
          </ac:picMkLst>
        </pc:picChg>
        <pc:picChg chg="add mod">
          <ac:chgData name="백 두현" userId="92ae3bf3aa5b5c32" providerId="LiveId" clId="{E56B4DF3-C87E-492B-B81E-6ECBB3B2AC67}" dt="2023-06-01T09:55:44.085" v="298" actId="1035"/>
          <ac:picMkLst>
            <pc:docMk/>
            <pc:sldMk cId="915153914" sldId="297"/>
            <ac:picMk id="6" creationId="{30D25BFF-BD60-906C-92EA-3749F116AE87}"/>
          </ac:picMkLst>
        </pc:picChg>
        <pc:picChg chg="del">
          <ac:chgData name="백 두현" userId="92ae3bf3aa5b5c32" providerId="LiveId" clId="{E56B4DF3-C87E-492B-B81E-6ECBB3B2AC67}" dt="2023-06-01T09:55:22.262" v="39" actId="21"/>
          <ac:picMkLst>
            <pc:docMk/>
            <pc:sldMk cId="915153914" sldId="297"/>
            <ac:picMk id="7" creationId="{5401DB46-22B4-FB44-9DF0-5364F61846F8}"/>
          </ac:picMkLst>
        </pc:picChg>
        <pc:picChg chg="mod">
          <ac:chgData name="백 두현" userId="92ae3bf3aa5b5c32" providerId="LiveId" clId="{E56B4DF3-C87E-492B-B81E-6ECBB3B2AC67}" dt="2023-06-01T09:55:33.116" v="160" actId="1037"/>
          <ac:picMkLst>
            <pc:docMk/>
            <pc:sldMk cId="915153914" sldId="297"/>
            <ac:picMk id="9" creationId="{E1791F06-D85E-A448-8E61-B7A35C7314BD}"/>
          </ac:picMkLst>
        </pc:picChg>
        <pc:picChg chg="del">
          <ac:chgData name="백 두현" userId="92ae3bf3aa5b5c32" providerId="LiveId" clId="{E56B4DF3-C87E-492B-B81E-6ECBB3B2AC67}" dt="2023-06-01T09:55:01.817" v="3" actId="478"/>
          <ac:picMkLst>
            <pc:docMk/>
            <pc:sldMk cId="915153914" sldId="297"/>
            <ac:picMk id="18" creationId="{3E6849D5-DF4D-744C-9B44-D26E95715536}"/>
          </ac:picMkLst>
        </pc:picChg>
      </pc:sldChg>
      <pc:sldChg chg="addSp delSp mod ord">
        <pc:chgData name="백 두현" userId="92ae3bf3aa5b5c32" providerId="LiveId" clId="{E56B4DF3-C87E-492B-B81E-6ECBB3B2AC67}" dt="2023-06-01T09:56:39.496" v="312" actId="21"/>
        <pc:sldMkLst>
          <pc:docMk/>
          <pc:sldMk cId="2053669945" sldId="319"/>
        </pc:sldMkLst>
        <pc:spChg chg="del">
          <ac:chgData name="백 두현" userId="92ae3bf3aa5b5c32" providerId="LiveId" clId="{E56B4DF3-C87E-492B-B81E-6ECBB3B2AC67}" dt="2023-06-01T09:56:39.496" v="312" actId="21"/>
          <ac:spMkLst>
            <pc:docMk/>
            <pc:sldMk cId="2053669945" sldId="319"/>
            <ac:spMk id="4" creationId="{3E33DF4D-41E1-F84C-955E-24C9EA6AAD4B}"/>
          </ac:spMkLst>
        </pc:spChg>
        <pc:spChg chg="add del">
          <ac:chgData name="백 두현" userId="92ae3bf3aa5b5c32" providerId="LiveId" clId="{E56B4DF3-C87E-492B-B81E-6ECBB3B2AC67}" dt="2023-06-01T09:56:34.141" v="311" actId="21"/>
          <ac:spMkLst>
            <pc:docMk/>
            <pc:sldMk cId="2053669945" sldId="319"/>
            <ac:spMk id="6" creationId="{5B3211BF-FE84-AA4E-91E5-1BA7A898191F}"/>
          </ac:spMkLst>
        </pc:spChg>
        <pc:picChg chg="add del">
          <ac:chgData name="백 두현" userId="92ae3bf3aa5b5c32" providerId="LiveId" clId="{E56B4DF3-C87E-492B-B81E-6ECBB3B2AC67}" dt="2023-06-01T09:56:34.141" v="311" actId="21"/>
          <ac:picMkLst>
            <pc:docMk/>
            <pc:sldMk cId="2053669945" sldId="319"/>
            <ac:picMk id="3" creationId="{95B69BC8-F5BC-E642-A1E6-1E6DDFCF487E}"/>
          </ac:picMkLst>
        </pc:picChg>
      </pc:sldChg>
      <pc:sldChg chg="addSp modSp new mod">
        <pc:chgData name="백 두현" userId="92ae3bf3aa5b5c32" providerId="LiveId" clId="{E56B4DF3-C87E-492B-B81E-6ECBB3B2AC67}" dt="2023-06-01T09:56:55.778" v="315" actId="1076"/>
        <pc:sldMkLst>
          <pc:docMk/>
          <pc:sldMk cId="4148371039" sldId="322"/>
        </pc:sldMkLst>
        <pc:spChg chg="mod">
          <ac:chgData name="백 두현" userId="92ae3bf3aa5b5c32" providerId="LiveId" clId="{E56B4DF3-C87E-492B-B81E-6ECBB3B2AC67}" dt="2023-06-01T09:56:20.300" v="309"/>
          <ac:spMkLst>
            <pc:docMk/>
            <pc:sldMk cId="4148371039" sldId="322"/>
            <ac:spMk id="3" creationId="{15969A94-B074-8495-386E-BE571298FCA6}"/>
          </ac:spMkLst>
        </pc:spChg>
        <pc:spChg chg="add mod">
          <ac:chgData name="백 두현" userId="92ae3bf3aa5b5c32" providerId="LiveId" clId="{E56B4DF3-C87E-492B-B81E-6ECBB3B2AC67}" dt="2023-06-01T09:56:20.300" v="309"/>
          <ac:spMkLst>
            <pc:docMk/>
            <pc:sldMk cId="4148371039" sldId="322"/>
            <ac:spMk id="4" creationId="{57F39ED2-9A99-3D9A-4730-3FC5DEE6787E}"/>
          </ac:spMkLst>
        </pc:spChg>
        <pc:spChg chg="add mod">
          <ac:chgData name="백 두현" userId="92ae3bf3aa5b5c32" providerId="LiveId" clId="{E56B4DF3-C87E-492B-B81E-6ECBB3B2AC67}" dt="2023-06-01T09:56:55.778" v="315" actId="1076"/>
          <ac:spMkLst>
            <pc:docMk/>
            <pc:sldMk cId="4148371039" sldId="322"/>
            <ac:spMk id="5" creationId="{D2448627-EBDB-716B-EA62-98138E28E4E0}"/>
          </ac:spMkLst>
        </pc:spChg>
        <pc:grpChg chg="add mod">
          <ac:chgData name="백 두현" userId="92ae3bf3aa5b5c32" providerId="LiveId" clId="{E56B4DF3-C87E-492B-B81E-6ECBB3B2AC67}" dt="2023-06-01T09:56:20.300" v="309"/>
          <ac:grpSpMkLst>
            <pc:docMk/>
            <pc:sldMk cId="4148371039" sldId="322"/>
            <ac:grpSpMk id="2" creationId="{6BF4BFFD-B18B-524B-F65A-137D58E8AEB2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84FC0-CFC6-3948-8AC1-73DE7CF5B104}" type="datetimeFigureOut">
              <a:rPr kumimoji="1" lang="ko-KR" altLang="en-US" smtClean="0"/>
              <a:t>2023-06-01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6BBE7-B930-A248-8317-08DD9F29A1D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4039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BBE7-B930-A248-8317-08DD9F29A1D1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7865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BBE7-B930-A248-8317-08DD9F29A1D1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730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BBE7-B930-A248-8317-08DD9F29A1D1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9197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BBE7-B930-A248-8317-08DD9F29A1D1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273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BBE7-B930-A248-8317-08DD9F29A1D1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8749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BBE7-B930-A248-8317-08DD9F29A1D1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1024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BBE7-B930-A248-8317-08DD9F29A1D1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0683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sv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88725" y="7290901"/>
            <a:ext cx="4531428" cy="888842"/>
            <a:chOff x="0" y="0"/>
            <a:chExt cx="19553350" cy="3835400"/>
          </a:xfrm>
        </p:grpSpPr>
        <p:sp>
          <p:nvSpPr>
            <p:cNvPr id="3" name="Freeform 3"/>
            <p:cNvSpPr/>
            <p:nvPr/>
          </p:nvSpPr>
          <p:spPr>
            <a:xfrm>
              <a:off x="-12700" y="-12700"/>
              <a:ext cx="19578751" cy="3860800"/>
            </a:xfrm>
            <a:custGeom>
              <a:avLst/>
              <a:gdLst/>
              <a:ahLst/>
              <a:cxnLst/>
              <a:rect l="l" t="t" r="r" b="b"/>
              <a:pathLst>
                <a:path w="19578751" h="3860800">
                  <a:moveTo>
                    <a:pt x="18716420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2998470"/>
                  </a:lnTo>
                  <a:cubicBezTo>
                    <a:pt x="0" y="3470910"/>
                    <a:pt x="389890" y="3860800"/>
                    <a:pt x="862330" y="3860800"/>
                  </a:cubicBezTo>
                  <a:lnTo>
                    <a:pt x="18716420" y="3860800"/>
                  </a:lnTo>
                  <a:cubicBezTo>
                    <a:pt x="19188860" y="3860800"/>
                    <a:pt x="19578751" y="3470910"/>
                    <a:pt x="19578751" y="2998470"/>
                  </a:cubicBezTo>
                  <a:lnTo>
                    <a:pt x="19578751" y="862330"/>
                  </a:lnTo>
                  <a:cubicBezTo>
                    <a:pt x="19578751" y="389890"/>
                    <a:pt x="19188860" y="0"/>
                    <a:pt x="18716420" y="0"/>
                  </a:cubicBezTo>
                  <a:close/>
                  <a:moveTo>
                    <a:pt x="19388251" y="927100"/>
                  </a:moveTo>
                  <a:lnTo>
                    <a:pt x="19388251" y="2998470"/>
                  </a:lnTo>
                  <a:cubicBezTo>
                    <a:pt x="19388251" y="3365500"/>
                    <a:pt x="19083451" y="3670300"/>
                    <a:pt x="18716420" y="3670300"/>
                  </a:cubicBezTo>
                  <a:lnTo>
                    <a:pt x="862330" y="3670300"/>
                  </a:lnTo>
                  <a:cubicBezTo>
                    <a:pt x="495300" y="3670300"/>
                    <a:pt x="190500" y="3365500"/>
                    <a:pt x="190500" y="2998470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8716420" y="190500"/>
                  </a:lnTo>
                  <a:cubicBezTo>
                    <a:pt x="19083451" y="190500"/>
                    <a:pt x="19388251" y="495300"/>
                    <a:pt x="19388251" y="862330"/>
                  </a:cubicBezTo>
                  <a:lnTo>
                    <a:pt x="19388251" y="9271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101154" cy="12913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7966968"/>
            <a:ext cx="1101154" cy="12913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6158146" y="7966968"/>
            <a:ext cx="1101154" cy="12913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6158146" y="1028700"/>
            <a:ext cx="1101154" cy="129133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70958" y="4203419"/>
            <a:ext cx="13546084" cy="208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2"/>
              </a:lnSpc>
            </a:pPr>
            <a:r>
              <a:rPr lang="ko-KR" altLang="en-US" sz="17800" dirty="0">
                <a:solidFill>
                  <a:srgbClr val="000000"/>
                </a:solidFill>
                <a:latin typeface="+mj-lt"/>
                <a:ea typeface="BM Jua" panose="02020603020101020101" pitchFamily="18" charset="-127"/>
                <a:cs typeface="Calibri" panose="020F0502020204030204" pitchFamily="34" charset="0"/>
              </a:rPr>
              <a:t>포트폴리오</a:t>
            </a:r>
            <a:endParaRPr lang="en-US" sz="17800" dirty="0">
              <a:solidFill>
                <a:srgbClr val="000000"/>
              </a:solidFill>
              <a:latin typeface="+mj-lt"/>
              <a:ea typeface="BM Jua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36908" y="2171700"/>
            <a:ext cx="923506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54"/>
              </a:lnSpc>
            </a:pPr>
            <a:r>
              <a:rPr lang="ko-KR" altLang="en-US" sz="10000" b="1" dirty="0">
                <a:solidFill>
                  <a:srgbClr val="F9C041"/>
                </a:solidFill>
                <a:latin typeface="+mj-lt"/>
                <a:ea typeface="BM Jua" panose="02020603020101020101" pitchFamily="18" charset="-127"/>
              </a:rPr>
              <a:t>시장을 이기는</a:t>
            </a:r>
            <a:endParaRPr lang="en-US" sz="10000" b="1" dirty="0">
              <a:solidFill>
                <a:srgbClr val="F9C041"/>
              </a:solidFill>
              <a:latin typeface="+mj-lt"/>
              <a:ea typeface="BM Jua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114D25-F343-844F-8A25-9BDDAC1A585B}"/>
              </a:ext>
            </a:extLst>
          </p:cNvPr>
          <p:cNvSpPr txBox="1"/>
          <p:nvPr/>
        </p:nvSpPr>
        <p:spPr>
          <a:xfrm>
            <a:off x="7391400" y="7535267"/>
            <a:ext cx="3627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김태원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노서형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백두현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최민락</a:t>
            </a:r>
            <a:endParaRPr kumimoji="1"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9C0973-E7D7-FB4B-BE52-94DB956B9FC9}"/>
              </a:ext>
            </a:extLst>
          </p:cNvPr>
          <p:cNvSpPr txBox="1"/>
          <p:nvPr/>
        </p:nvSpPr>
        <p:spPr>
          <a:xfrm>
            <a:off x="8001000" y="6194864"/>
            <a:ext cx="232948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200" dirty="0" err="1">
                <a:latin typeface="+mj-lt"/>
                <a:ea typeface="BM Jua" panose="02020603020101020101" pitchFamily="18" charset="-127"/>
              </a:rPr>
              <a:t>팩터폭격</a:t>
            </a:r>
            <a:endParaRPr kumimoji="1" lang="ko-KR" altLang="en-US" sz="5200" dirty="0">
              <a:latin typeface="+mj-lt"/>
              <a:ea typeface="BM Jua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>
            <a:extLst>
              <a:ext uri="{FF2B5EF4-FFF2-40B4-BE49-F238E27FC236}">
                <a16:creationId xmlns:a16="http://schemas.microsoft.com/office/drawing/2014/main" id="{162199D3-A94F-D54A-BDB2-042C1FB7BAA1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5" name="Freeform 13">
              <a:extLst>
                <a:ext uri="{FF2B5EF4-FFF2-40B4-BE49-F238E27FC236}">
                  <a16:creationId xmlns:a16="http://schemas.microsoft.com/office/drawing/2014/main" id="{293A2DD1-077E-404D-A733-92F0DA347612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FE98C309-2EE1-FF4D-A854-8CF2DA384CE0}"/>
              </a:ext>
            </a:extLst>
          </p:cNvPr>
          <p:cNvSpPr txBox="1"/>
          <p:nvPr/>
        </p:nvSpPr>
        <p:spPr>
          <a:xfrm>
            <a:off x="1323475" y="1172914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데이터 수집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92FBF1-30FC-3C4D-8DBD-913A44D7EF2B}"/>
              </a:ext>
            </a:extLst>
          </p:cNvPr>
          <p:cNvSpPr txBox="1"/>
          <p:nvPr/>
        </p:nvSpPr>
        <p:spPr>
          <a:xfrm>
            <a:off x="945931" y="2934062"/>
            <a:ext cx="5337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연결</a:t>
            </a:r>
            <a:r>
              <a:rPr kumimoji="1" lang="en-US" altLang="ko-KR" b="1" dirty="0"/>
              <a:t>, </a:t>
            </a:r>
            <a:r>
              <a:rPr kumimoji="1" lang="ko-KR" altLang="en-US" b="1" dirty="0"/>
              <a:t>개별 재무 데이터 </a:t>
            </a:r>
            <a:r>
              <a:rPr kumimoji="1" lang="en-US" altLang="ko-KR" b="1" dirty="0"/>
              <a:t>(</a:t>
            </a:r>
            <a:r>
              <a:rPr kumimoji="1" lang="en-US" altLang="ko-KR" b="1" dirty="0">
                <a:latin typeface="+mj-ea"/>
              </a:rPr>
              <a:t>KOSPI200 10</a:t>
            </a:r>
            <a:r>
              <a:rPr kumimoji="1" lang="ko-KR" altLang="en-US" b="1" dirty="0">
                <a:latin typeface="+mj-ea"/>
              </a:rPr>
              <a:t>년치 데이터</a:t>
            </a:r>
            <a:r>
              <a:rPr kumimoji="1" lang="en-US" altLang="ko-KR" b="1" dirty="0">
                <a:latin typeface="+mj-ea"/>
              </a:rPr>
              <a:t>)</a:t>
            </a:r>
            <a:endParaRPr kumimoji="1" lang="ko-KR" altLang="en-US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4B781-4D4A-7147-B9F3-441CCEB27C40}"/>
              </a:ext>
            </a:extLst>
          </p:cNvPr>
          <p:cNvSpPr txBox="1"/>
          <p:nvPr/>
        </p:nvSpPr>
        <p:spPr>
          <a:xfrm>
            <a:off x="945931" y="5945139"/>
            <a:ext cx="349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+mj-ea"/>
                <a:ea typeface="+mj-ea"/>
              </a:rPr>
              <a:t>상장주식수</a:t>
            </a:r>
            <a:r>
              <a:rPr lang="en-US" altLang="ko-KR" b="1" dirty="0">
                <a:latin typeface="+mj-ea"/>
                <a:ea typeface="+mj-ea"/>
              </a:rPr>
              <a:t>, </a:t>
            </a:r>
            <a:r>
              <a:rPr lang="ko-KR" altLang="en-US" b="1" dirty="0">
                <a:latin typeface="+mj-ea"/>
                <a:ea typeface="+mj-ea"/>
              </a:rPr>
              <a:t>시가총액</a:t>
            </a:r>
            <a:r>
              <a:rPr lang="en-US" altLang="ko-KR" b="1" dirty="0">
                <a:latin typeface="+mj-ea"/>
                <a:ea typeface="+mj-ea"/>
              </a:rPr>
              <a:t>(</a:t>
            </a:r>
            <a:r>
              <a:rPr lang="ko-KR" altLang="en-US" b="1" dirty="0" err="1">
                <a:latin typeface="+mj-ea"/>
                <a:ea typeface="+mj-ea"/>
              </a:rPr>
              <a:t>년도별로</a:t>
            </a:r>
            <a:r>
              <a:rPr lang="en-US" altLang="ko-KR" b="1" dirty="0">
                <a:latin typeface="+mj-ea"/>
                <a:ea typeface="+mj-ea"/>
              </a:rPr>
              <a:t>)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5B55F8-E632-314C-9510-262E118E96B7}"/>
              </a:ext>
            </a:extLst>
          </p:cNvPr>
          <p:cNvSpPr txBox="1"/>
          <p:nvPr/>
        </p:nvSpPr>
        <p:spPr>
          <a:xfrm>
            <a:off x="914400" y="2400300"/>
            <a:ext cx="152740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/>
              <a:t>TS2000</a:t>
            </a:r>
            <a:endParaRPr kumimoji="1" lang="ko-KR" altLang="en-US" sz="35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3A87B-1942-1E41-9B22-37248D10E0A4}"/>
              </a:ext>
            </a:extLst>
          </p:cNvPr>
          <p:cNvSpPr txBox="1"/>
          <p:nvPr/>
        </p:nvSpPr>
        <p:spPr>
          <a:xfrm>
            <a:off x="945931" y="5342876"/>
            <a:ext cx="930063" cy="573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/>
              <a:t>KRX</a:t>
            </a:r>
            <a:endParaRPr kumimoji="1" lang="ko-KR" altLang="en-US" sz="35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05808A-6BE7-9E4B-8F70-DC46A113B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31" y="3603625"/>
            <a:ext cx="9900397" cy="1085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10DDBD-B0D5-6C42-A04F-FFEA80640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34" y="6570766"/>
            <a:ext cx="7985233" cy="3220934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50802CF9-7476-8B48-8BF9-3DBDB22CF131}"/>
              </a:ext>
            </a:extLst>
          </p:cNvPr>
          <p:cNvSpPr txBox="1"/>
          <p:nvPr/>
        </p:nvSpPr>
        <p:spPr>
          <a:xfrm>
            <a:off x="15468600" y="94234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8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18718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8498633" y="8215"/>
            <a:ext cx="10058401" cy="10820400"/>
            <a:chOff x="0" y="0"/>
            <a:chExt cx="177212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72121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272439" y="8928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9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grpSp>
        <p:nvGrpSpPr>
          <p:cNvPr id="16" name="Group 12">
            <a:extLst>
              <a:ext uri="{FF2B5EF4-FFF2-40B4-BE49-F238E27FC236}">
                <a16:creationId xmlns:a16="http://schemas.microsoft.com/office/drawing/2014/main" id="{F5DD7AB9-A4D2-F642-9F8B-0CCB84B43975}"/>
              </a:ext>
            </a:extLst>
          </p:cNvPr>
          <p:cNvGrpSpPr/>
          <p:nvPr/>
        </p:nvGrpSpPr>
        <p:grpSpPr>
          <a:xfrm>
            <a:off x="5386973" y="846772"/>
            <a:ext cx="1562949" cy="417760"/>
            <a:chOff x="0" y="0"/>
            <a:chExt cx="570168" cy="152400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7E39C846-13D5-5E4A-A772-06693E774E45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8" name="TextBox 8">
            <a:extLst>
              <a:ext uri="{FF2B5EF4-FFF2-40B4-BE49-F238E27FC236}">
                <a16:creationId xmlns:a16="http://schemas.microsoft.com/office/drawing/2014/main" id="{2DC2C326-190B-FE4A-A094-6035C2125A77}"/>
              </a:ext>
            </a:extLst>
          </p:cNvPr>
          <p:cNvSpPr txBox="1"/>
          <p:nvPr/>
        </p:nvSpPr>
        <p:spPr>
          <a:xfrm>
            <a:off x="6379732" y="846772"/>
            <a:ext cx="1305126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kumimoji="1" lang="ko-KR" altLang="en-US" sz="9600" b="1" dirty="0">
                <a:latin typeface="BM Jua" panose="02020603020101020101" pitchFamily="18" charset="-127"/>
                <a:ea typeface="BM Jua" panose="02020603020101020101" pitchFamily="18" charset="-127"/>
              </a:rPr>
              <a:t>전처리 과정</a:t>
            </a:r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EEC2ACFE-F762-3B4F-A2C7-6FC031E4F569}"/>
              </a:ext>
            </a:extLst>
          </p:cNvPr>
          <p:cNvSpPr/>
          <p:nvPr/>
        </p:nvSpPr>
        <p:spPr>
          <a:xfrm>
            <a:off x="5938626" y="4457700"/>
            <a:ext cx="460953" cy="381000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C2708DDF-1005-C947-BD71-33049D106794}"/>
              </a:ext>
            </a:extLst>
          </p:cNvPr>
          <p:cNvSpPr/>
          <p:nvPr/>
        </p:nvSpPr>
        <p:spPr>
          <a:xfrm>
            <a:off x="11936748" y="4457700"/>
            <a:ext cx="460953" cy="381000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87B26914-7AC0-B24E-A000-F955FCC9E61D}"/>
              </a:ext>
            </a:extLst>
          </p:cNvPr>
          <p:cNvSpPr/>
          <p:nvPr/>
        </p:nvSpPr>
        <p:spPr>
          <a:xfrm>
            <a:off x="2208579" y="6703428"/>
            <a:ext cx="460953" cy="381000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EF9F03EB-C8DD-9748-A138-0EE8189806F1}"/>
              </a:ext>
            </a:extLst>
          </p:cNvPr>
          <p:cNvSpPr/>
          <p:nvPr/>
        </p:nvSpPr>
        <p:spPr>
          <a:xfrm>
            <a:off x="9239054" y="6683038"/>
            <a:ext cx="460953" cy="381000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BFC36658-C4AD-8647-9E65-1EBE5E52B718}"/>
              </a:ext>
            </a:extLst>
          </p:cNvPr>
          <p:cNvSpPr/>
          <p:nvPr/>
        </p:nvSpPr>
        <p:spPr>
          <a:xfrm>
            <a:off x="914400" y="4103548"/>
            <a:ext cx="4685977" cy="110088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08777D-1308-EB4C-B841-CE2209843809}"/>
              </a:ext>
            </a:extLst>
          </p:cNvPr>
          <p:cNvSpPr txBox="1"/>
          <p:nvPr/>
        </p:nvSpPr>
        <p:spPr>
          <a:xfrm>
            <a:off x="2208579" y="4377651"/>
            <a:ext cx="214834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latin typeface="BM Jua" panose="02020603020101020101" pitchFamily="18" charset="-127"/>
                <a:ea typeface="BM Jua" panose="02020603020101020101" pitchFamily="18" charset="-127"/>
              </a:rPr>
              <a:t>데이터 병합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DC8A25D-23DA-7C42-89C0-4E307C08665A}"/>
              </a:ext>
            </a:extLst>
          </p:cNvPr>
          <p:cNvSpPr/>
          <p:nvPr/>
        </p:nvSpPr>
        <p:spPr>
          <a:xfrm>
            <a:off x="12762602" y="4118819"/>
            <a:ext cx="4685977" cy="110088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151C5A-73D9-2B40-B3B1-E25280C36DDB}"/>
              </a:ext>
            </a:extLst>
          </p:cNvPr>
          <p:cNvSpPr txBox="1"/>
          <p:nvPr/>
        </p:nvSpPr>
        <p:spPr>
          <a:xfrm>
            <a:off x="6941783" y="4441832"/>
            <a:ext cx="46378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600" dirty="0">
                <a:latin typeface="BM Jua" panose="02020603020101020101" pitchFamily="18" charset="-127"/>
                <a:ea typeface="BM Jua" panose="02020603020101020101" pitchFamily="18" charset="-127"/>
              </a:rPr>
              <a:t>다트 </a:t>
            </a:r>
            <a:r>
              <a:rPr kumimoji="1" lang="en-US" altLang="ko-KR" sz="2600" dirty="0">
                <a:latin typeface="BM Jua" panose="02020603020101020101" pitchFamily="18" charset="-127"/>
                <a:ea typeface="BM Jua" panose="02020603020101020101" pitchFamily="18" charset="-127"/>
              </a:rPr>
              <a:t>&amp;</a:t>
            </a:r>
            <a:r>
              <a:rPr kumimoji="1" lang="ko-KR" altLang="en-US" sz="2600" dirty="0">
                <a:latin typeface="BM Jua" panose="02020603020101020101" pitchFamily="18" charset="-127"/>
                <a:ea typeface="BM Jua" panose="02020603020101020101" pitchFamily="18" charset="-127"/>
              </a:rPr>
              <a:t> 네이버금융에서 데이터 대체 </a:t>
            </a:r>
            <a:endParaRPr kumimoji="1" lang="en-US" altLang="ko-KR" sz="2600" dirty="0"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C502F5D2-82DE-054A-AB1B-D6D37C8E32CB}"/>
              </a:ext>
            </a:extLst>
          </p:cNvPr>
          <p:cNvSpPr/>
          <p:nvPr/>
        </p:nvSpPr>
        <p:spPr>
          <a:xfrm>
            <a:off x="6856779" y="4118819"/>
            <a:ext cx="4685977" cy="110088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73517E-FE63-0745-9BB9-3282DA730B52}"/>
              </a:ext>
            </a:extLst>
          </p:cNvPr>
          <p:cNvSpPr txBox="1"/>
          <p:nvPr/>
        </p:nvSpPr>
        <p:spPr>
          <a:xfrm>
            <a:off x="13983325" y="4400875"/>
            <a:ext cx="22445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500" dirty="0">
                <a:latin typeface="BM Jua" panose="02020603020101020101" pitchFamily="18" charset="-127"/>
                <a:ea typeface="BM Jua" panose="02020603020101020101" pitchFamily="18" charset="-127"/>
              </a:rPr>
              <a:t>필요한 컬럼 추가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E1DCAA5C-3E3B-A34A-94F7-B803FED9A14B}"/>
              </a:ext>
            </a:extLst>
          </p:cNvPr>
          <p:cNvSpPr/>
          <p:nvPr/>
        </p:nvSpPr>
        <p:spPr>
          <a:xfrm>
            <a:off x="3252323" y="6362700"/>
            <a:ext cx="4685977" cy="110088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E2849F-C466-E74C-9489-15720EBDFA2A}"/>
              </a:ext>
            </a:extLst>
          </p:cNvPr>
          <p:cNvSpPr txBox="1"/>
          <p:nvPr/>
        </p:nvSpPr>
        <p:spPr>
          <a:xfrm>
            <a:off x="4463826" y="6616882"/>
            <a:ext cx="212910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latin typeface="BM Jua" panose="02020603020101020101" pitchFamily="18" charset="-127"/>
                <a:ea typeface="BM Jua" panose="02020603020101020101" pitchFamily="18" charset="-127"/>
              </a:rPr>
              <a:t>이상치 제거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163C4428-1722-7540-B2CB-4E355623CC9F}"/>
              </a:ext>
            </a:extLst>
          </p:cNvPr>
          <p:cNvSpPr/>
          <p:nvPr/>
        </p:nvSpPr>
        <p:spPr>
          <a:xfrm>
            <a:off x="10757537" y="6369158"/>
            <a:ext cx="4685977" cy="110088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C7DFE9-35FA-AE45-9DD7-3923DAA24B46}"/>
              </a:ext>
            </a:extLst>
          </p:cNvPr>
          <p:cNvSpPr txBox="1"/>
          <p:nvPr/>
        </p:nvSpPr>
        <p:spPr>
          <a:xfrm>
            <a:off x="12286039" y="6664309"/>
            <a:ext cx="16289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latin typeface="BM Jua" panose="02020603020101020101" pitchFamily="18" charset="-127"/>
                <a:ea typeface="BM Jua" panose="02020603020101020101" pitchFamily="18" charset="-127"/>
              </a:rPr>
              <a:t>스케일링</a:t>
            </a:r>
          </a:p>
        </p:txBody>
      </p:sp>
    </p:spTree>
    <p:extLst>
      <p:ext uri="{BB962C8B-B14F-4D97-AF65-F5344CB8AC3E}">
        <p14:creationId xmlns:p14="http://schemas.microsoft.com/office/powerpoint/2010/main" val="3705503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4D39E046-4A71-A940-8167-BBB593CDDE84}"/>
              </a:ext>
            </a:extLst>
          </p:cNvPr>
          <p:cNvGrpSpPr/>
          <p:nvPr/>
        </p:nvGrpSpPr>
        <p:grpSpPr>
          <a:xfrm>
            <a:off x="914400" y="647700"/>
            <a:ext cx="1562949" cy="417760"/>
            <a:chOff x="0" y="0"/>
            <a:chExt cx="570168" cy="152400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26461DE2-1A4F-AA47-9DB9-1764EDF36906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4" name="TextBox 6">
            <a:extLst>
              <a:ext uri="{FF2B5EF4-FFF2-40B4-BE49-F238E27FC236}">
                <a16:creationId xmlns:a16="http://schemas.microsoft.com/office/drawing/2014/main" id="{B9FDB1E8-7108-DA4C-86AE-7A2EAA316CBD}"/>
              </a:ext>
            </a:extLst>
          </p:cNvPr>
          <p:cNvSpPr txBox="1"/>
          <p:nvPr/>
        </p:nvSpPr>
        <p:spPr>
          <a:xfrm>
            <a:off x="1323474" y="868114"/>
            <a:ext cx="12697325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데이터 병합 및 대체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540256-339B-9C4B-A90A-D630C3039D2E}"/>
              </a:ext>
            </a:extLst>
          </p:cNvPr>
          <p:cNvSpPr txBox="1"/>
          <p:nvPr/>
        </p:nvSpPr>
        <p:spPr>
          <a:xfrm>
            <a:off x="762000" y="1790700"/>
            <a:ext cx="8880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상장주식수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시가총액 데이터에 회계년도 컬럼 추가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후 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개의 데이터프레임으로 병합</a:t>
            </a:r>
            <a:endParaRPr kumimoji="1" lang="ko-KR" alt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F9505-650B-BF47-8A7F-467E0C3404BC}"/>
              </a:ext>
            </a:extLst>
          </p:cNvPr>
          <p:cNvSpPr txBox="1"/>
          <p:nvPr/>
        </p:nvSpPr>
        <p:spPr>
          <a:xfrm>
            <a:off x="762000" y="5993368"/>
            <a:ext cx="9301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TS2000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에서 가져온 데이터의 </a:t>
            </a:r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종목코드와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KRX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에서 가져온 데이터의 </a:t>
            </a:r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종목코드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자릿수 맞춰주기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4DEA34E-A92D-E04B-9DD5-7197D8FD7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810500"/>
            <a:ext cx="3873500" cy="457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80F145-709B-6B46-9BF0-5F43A4911911}"/>
              </a:ext>
            </a:extLst>
          </p:cNvPr>
          <p:cNvSpPr txBox="1"/>
          <p:nvPr/>
        </p:nvSpPr>
        <p:spPr>
          <a:xfrm>
            <a:off x="762000" y="7363888"/>
            <a:ext cx="4272323" cy="8393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연결재무제표 </a:t>
            </a:r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결측치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개별재무제표로 대체</a:t>
            </a:r>
          </a:p>
          <a:p>
            <a:endParaRPr kumimoji="1" lang="ko-KR" alt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ko-KR" alt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35B08D1-7A83-1148-83CE-F93323464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9055100"/>
            <a:ext cx="10490200" cy="812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9F7D92-6B75-334E-B503-850DD94E3A49}"/>
              </a:ext>
            </a:extLst>
          </p:cNvPr>
          <p:cNvSpPr txBox="1"/>
          <p:nvPr/>
        </p:nvSpPr>
        <p:spPr>
          <a:xfrm>
            <a:off x="711200" y="8529145"/>
            <a:ext cx="806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종목코드와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회계년도에 맞춰서 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TS2000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데이터와 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KRX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에서 가져온 데이터 합치기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E42EF2-FBC1-4A47-85CD-AA827C32F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85" y="2191266"/>
            <a:ext cx="7805815" cy="34679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73B988D-EFA6-CE4E-AFB8-58B9E88F9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16" y="6452134"/>
            <a:ext cx="6604000" cy="44396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B28F6F7-FE60-364F-B59F-3A501A600038}"/>
              </a:ext>
            </a:extLst>
          </p:cNvPr>
          <p:cNvSpPr/>
          <p:nvPr/>
        </p:nvSpPr>
        <p:spPr>
          <a:xfrm>
            <a:off x="804785" y="6994556"/>
            <a:ext cx="3114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금융</a:t>
            </a:r>
            <a: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우선주</a:t>
            </a:r>
            <a: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외국계기업 제외</a:t>
            </a:r>
            <a:endParaRPr kumimoji="1"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377A711D-80D7-B241-934A-337D9E2F9DDE}"/>
              </a:ext>
            </a:extLst>
          </p:cNvPr>
          <p:cNvSpPr txBox="1"/>
          <p:nvPr/>
        </p:nvSpPr>
        <p:spPr>
          <a:xfrm>
            <a:off x="15272439" y="8928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10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47816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DE3E4A0-3292-5342-814B-B8C9787E8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48" y="2476500"/>
            <a:ext cx="6794500" cy="1828800"/>
          </a:xfrm>
          <a:prstGeom prst="rect">
            <a:avLst/>
          </a:prstGeom>
        </p:spPr>
      </p:pic>
      <p:grpSp>
        <p:nvGrpSpPr>
          <p:cNvPr id="10" name="Group 12">
            <a:extLst>
              <a:ext uri="{FF2B5EF4-FFF2-40B4-BE49-F238E27FC236}">
                <a16:creationId xmlns:a16="http://schemas.microsoft.com/office/drawing/2014/main" id="{4131944F-B792-BC46-9D04-9EB76A17BB0F}"/>
              </a:ext>
            </a:extLst>
          </p:cNvPr>
          <p:cNvGrpSpPr/>
          <p:nvPr/>
        </p:nvGrpSpPr>
        <p:grpSpPr>
          <a:xfrm>
            <a:off x="914400" y="647700"/>
            <a:ext cx="1562949" cy="417760"/>
            <a:chOff x="0" y="0"/>
            <a:chExt cx="570168" cy="1524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2466C76-DB59-6F42-9687-A2933BDAB86B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4" name="TextBox 6">
            <a:extLst>
              <a:ext uri="{FF2B5EF4-FFF2-40B4-BE49-F238E27FC236}">
                <a16:creationId xmlns:a16="http://schemas.microsoft.com/office/drawing/2014/main" id="{E8A0DAC5-CD3D-0844-A5DC-68E013277B29}"/>
              </a:ext>
            </a:extLst>
          </p:cNvPr>
          <p:cNvSpPr txBox="1"/>
          <p:nvPr/>
        </p:nvSpPr>
        <p:spPr>
          <a:xfrm>
            <a:off x="1323474" y="868114"/>
            <a:ext cx="123925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데이터 병합 및 대체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57D20A-DCF9-6346-A758-6911FD191235}"/>
              </a:ext>
            </a:extLst>
          </p:cNvPr>
          <p:cNvSpPr txBox="1"/>
          <p:nvPr/>
        </p:nvSpPr>
        <p:spPr>
          <a:xfrm>
            <a:off x="914400" y="1987034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결측치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제거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9B562E-9BDE-3446-99FA-FA3513243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48" y="4914900"/>
            <a:ext cx="5842000" cy="2222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6ECC8C5-1FD8-2F47-840F-6E4C675B5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48" y="7808466"/>
            <a:ext cx="5448300" cy="393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B94E72-CC1D-7B45-AF79-10B1F0E7D6B9}"/>
              </a:ext>
            </a:extLst>
          </p:cNvPr>
          <p:cNvSpPr txBox="1"/>
          <p:nvPr/>
        </p:nvSpPr>
        <p:spPr>
          <a:xfrm>
            <a:off x="914400" y="4477830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회계년도뒤에 불필요한 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/12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제거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5DA26C-CCD8-6445-8FDA-E6FEAF13D606}"/>
              </a:ext>
            </a:extLst>
          </p:cNvPr>
          <p:cNvSpPr txBox="1"/>
          <p:nvPr/>
        </p:nvSpPr>
        <p:spPr>
          <a:xfrm>
            <a:off x="972207" y="742950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회사명앞에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주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삭제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2E21C9-5C14-8345-802C-5FD0C2FAF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9231978"/>
            <a:ext cx="77597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9C006C-B719-7443-9ECD-7524E7AEE0E5}"/>
              </a:ext>
            </a:extLst>
          </p:cNvPr>
          <p:cNvSpPr txBox="1"/>
          <p:nvPr/>
        </p:nvSpPr>
        <p:spPr>
          <a:xfrm>
            <a:off x="927322" y="8648700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ROA, NEW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컬럼 생성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82D826-6349-D747-8486-B6B931F7B9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680" y="9185619"/>
            <a:ext cx="4813300" cy="495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F2FE37-6AF3-C04B-9D9A-FD8E5CA726F7}"/>
              </a:ext>
            </a:extLst>
          </p:cNvPr>
          <p:cNvSpPr txBox="1"/>
          <p:nvPr/>
        </p:nvSpPr>
        <p:spPr>
          <a:xfrm>
            <a:off x="9690538" y="723900"/>
            <a:ext cx="443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네이버에서 </a:t>
            </a:r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수정종가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컬럼 가져오기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크롤링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endParaRPr kumimoji="1" lang="ko-KR" alt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A46469C-7266-5F4A-A088-77D703A13A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1345350"/>
            <a:ext cx="7470228" cy="6849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659A6E-C82B-874D-B5D2-5D847C46A3C0}"/>
              </a:ext>
            </a:extLst>
          </p:cNvPr>
          <p:cNvSpPr txBox="1"/>
          <p:nvPr/>
        </p:nvSpPr>
        <p:spPr>
          <a:xfrm>
            <a:off x="9690538" y="877049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수익률 컬럼 생성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3A51C972-8C49-A146-8758-41B38F8E6052}"/>
              </a:ext>
            </a:extLst>
          </p:cNvPr>
          <p:cNvSpPr txBox="1"/>
          <p:nvPr/>
        </p:nvSpPr>
        <p:spPr>
          <a:xfrm>
            <a:off x="16078200" y="9783551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11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7795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C664905-B46F-3D47-B4E3-517CC05C80DD}"/>
              </a:ext>
            </a:extLst>
          </p:cNvPr>
          <p:cNvSpPr/>
          <p:nvPr/>
        </p:nvSpPr>
        <p:spPr>
          <a:xfrm>
            <a:off x="3384576" y="2347493"/>
            <a:ext cx="22669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>
                <a:effectLst/>
                <a:latin typeface="BM Jua" panose="02020603020101020101" pitchFamily="18" charset="-127"/>
                <a:ea typeface="BM Jua" panose="02020603020101020101" pitchFamily="18" charset="-127"/>
              </a:rPr>
              <a:t>이상치 제거 전</a:t>
            </a:r>
          </a:p>
        </p:txBody>
      </p:sp>
      <p:grpSp>
        <p:nvGrpSpPr>
          <p:cNvPr id="3" name="Group 12">
            <a:extLst>
              <a:ext uri="{FF2B5EF4-FFF2-40B4-BE49-F238E27FC236}">
                <a16:creationId xmlns:a16="http://schemas.microsoft.com/office/drawing/2014/main" id="{5B4BC90F-EDC5-C546-90F5-B61DCCFE5BC9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5EBF65A7-4342-D74B-B01B-BE574000871C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92A4B062-B0F4-144E-9481-BFC7A3F54671}"/>
              </a:ext>
            </a:extLst>
          </p:cNvPr>
          <p:cNvSpPr txBox="1"/>
          <p:nvPr/>
        </p:nvSpPr>
        <p:spPr>
          <a:xfrm>
            <a:off x="1524000" y="1180430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EDA(Boxplot)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78E340-5B06-4448-9952-CD004AC6BA5A}"/>
              </a:ext>
            </a:extLst>
          </p:cNvPr>
          <p:cNvSpPr/>
          <p:nvPr/>
        </p:nvSpPr>
        <p:spPr>
          <a:xfrm>
            <a:off x="12496800" y="2400300"/>
            <a:ext cx="22669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>
                <a:effectLst/>
                <a:latin typeface="BM Jua" panose="02020603020101020101" pitchFamily="18" charset="-127"/>
                <a:ea typeface="BM Jua" panose="02020603020101020101" pitchFamily="18" charset="-127"/>
              </a:rPr>
              <a:t>이상치 제거 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6B5566-6B22-844E-9776-2D9EBEBFE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30498"/>
            <a:ext cx="8917778" cy="59230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2842FF-F171-EE4F-BE07-11E3228E2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486" y="3030498"/>
            <a:ext cx="9047379" cy="5999202"/>
          </a:xfrm>
          <a:prstGeom prst="rect">
            <a:avLst/>
          </a:prstGeom>
        </p:spPr>
      </p:pic>
      <p:sp>
        <p:nvSpPr>
          <p:cNvPr id="14" name="AutoShape 15">
            <a:extLst>
              <a:ext uri="{FF2B5EF4-FFF2-40B4-BE49-F238E27FC236}">
                <a16:creationId xmlns:a16="http://schemas.microsoft.com/office/drawing/2014/main" id="{12093EE3-4AF7-D147-AE0C-361E1DDD0C3D}"/>
              </a:ext>
            </a:extLst>
          </p:cNvPr>
          <p:cNvSpPr/>
          <p:nvPr/>
        </p:nvSpPr>
        <p:spPr>
          <a:xfrm>
            <a:off x="9207457" y="800100"/>
            <a:ext cx="12743" cy="9372600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2153BF77-E7AE-B04A-8BF6-FF2046E7CF5F}"/>
              </a:ext>
            </a:extLst>
          </p:cNvPr>
          <p:cNvSpPr txBox="1"/>
          <p:nvPr/>
        </p:nvSpPr>
        <p:spPr>
          <a:xfrm>
            <a:off x="15544800" y="9436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12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518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C664905-B46F-3D47-B4E3-517CC05C80DD}"/>
              </a:ext>
            </a:extLst>
          </p:cNvPr>
          <p:cNvSpPr/>
          <p:nvPr/>
        </p:nvSpPr>
        <p:spPr>
          <a:xfrm>
            <a:off x="3384576" y="2684502"/>
            <a:ext cx="22669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>
                <a:effectLst/>
                <a:latin typeface="BM Jua" panose="02020603020101020101" pitchFamily="18" charset="-127"/>
                <a:ea typeface="BM Jua" panose="02020603020101020101" pitchFamily="18" charset="-127"/>
              </a:rPr>
              <a:t>이상치 제거 전</a:t>
            </a:r>
          </a:p>
        </p:txBody>
      </p:sp>
      <p:grpSp>
        <p:nvGrpSpPr>
          <p:cNvPr id="3" name="Group 12">
            <a:extLst>
              <a:ext uri="{FF2B5EF4-FFF2-40B4-BE49-F238E27FC236}">
                <a16:creationId xmlns:a16="http://schemas.microsoft.com/office/drawing/2014/main" id="{5B4BC90F-EDC5-C546-90F5-B61DCCFE5BC9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5EBF65A7-4342-D74B-B01B-BE574000871C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92A4B062-B0F4-144E-9481-BFC7A3F54671}"/>
              </a:ext>
            </a:extLst>
          </p:cNvPr>
          <p:cNvSpPr txBox="1"/>
          <p:nvPr/>
        </p:nvSpPr>
        <p:spPr>
          <a:xfrm>
            <a:off x="1524000" y="1180430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EDA(QQ Plot)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78E340-5B06-4448-9952-CD004AC6BA5A}"/>
              </a:ext>
            </a:extLst>
          </p:cNvPr>
          <p:cNvSpPr/>
          <p:nvPr/>
        </p:nvSpPr>
        <p:spPr>
          <a:xfrm>
            <a:off x="12496800" y="2760702"/>
            <a:ext cx="22669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>
                <a:effectLst/>
                <a:latin typeface="BM Jua" panose="02020603020101020101" pitchFamily="18" charset="-127"/>
                <a:ea typeface="BM Jua" panose="02020603020101020101" pitchFamily="18" charset="-127"/>
              </a:rPr>
              <a:t>이상치 제거 후</a:t>
            </a:r>
          </a:p>
        </p:txBody>
      </p:sp>
      <p:sp>
        <p:nvSpPr>
          <p:cNvPr id="16" name="AutoShape 15">
            <a:extLst>
              <a:ext uri="{FF2B5EF4-FFF2-40B4-BE49-F238E27FC236}">
                <a16:creationId xmlns:a16="http://schemas.microsoft.com/office/drawing/2014/main" id="{39910A6F-E230-8B40-957C-D705637F61FE}"/>
              </a:ext>
            </a:extLst>
          </p:cNvPr>
          <p:cNvSpPr/>
          <p:nvPr/>
        </p:nvSpPr>
        <p:spPr>
          <a:xfrm>
            <a:off x="9167646" y="571500"/>
            <a:ext cx="12743" cy="9372600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B08AC9-85AD-BC41-A9D8-2629791B9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546015"/>
            <a:ext cx="8963816" cy="44930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E2677E-B3BC-4F4E-A311-1FF4CCF55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0" y="3543300"/>
            <a:ext cx="8969233" cy="4495800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24602D1F-23D8-4445-B97B-0B73E9B3966C}"/>
              </a:ext>
            </a:extLst>
          </p:cNvPr>
          <p:cNvSpPr txBox="1"/>
          <p:nvPr/>
        </p:nvSpPr>
        <p:spPr>
          <a:xfrm>
            <a:off x="15392400" y="9390484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13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78228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C664905-B46F-3D47-B4E3-517CC05C80DD}"/>
              </a:ext>
            </a:extLst>
          </p:cNvPr>
          <p:cNvSpPr/>
          <p:nvPr/>
        </p:nvSpPr>
        <p:spPr>
          <a:xfrm>
            <a:off x="3384576" y="2684502"/>
            <a:ext cx="22669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>
                <a:effectLst/>
                <a:latin typeface="BM Jua" panose="02020603020101020101" pitchFamily="18" charset="-127"/>
                <a:ea typeface="BM Jua" panose="02020603020101020101" pitchFamily="18" charset="-127"/>
              </a:rPr>
              <a:t>이상치 제거 전</a:t>
            </a:r>
          </a:p>
        </p:txBody>
      </p:sp>
      <p:grpSp>
        <p:nvGrpSpPr>
          <p:cNvPr id="3" name="Group 12">
            <a:extLst>
              <a:ext uri="{FF2B5EF4-FFF2-40B4-BE49-F238E27FC236}">
                <a16:creationId xmlns:a16="http://schemas.microsoft.com/office/drawing/2014/main" id="{5B4BC90F-EDC5-C546-90F5-B61DCCFE5BC9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5EBF65A7-4342-D74B-B01B-BE574000871C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92A4B062-B0F4-144E-9481-BFC7A3F54671}"/>
              </a:ext>
            </a:extLst>
          </p:cNvPr>
          <p:cNvSpPr txBox="1"/>
          <p:nvPr/>
        </p:nvSpPr>
        <p:spPr>
          <a:xfrm>
            <a:off x="1524000" y="1180430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EDA(</a:t>
            </a:r>
            <a:r>
              <a:rPr lang="en-US" altLang="ko-KR" sz="7000" dirty="0" err="1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distplot</a:t>
            </a: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)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78E340-5B06-4448-9952-CD004AC6BA5A}"/>
              </a:ext>
            </a:extLst>
          </p:cNvPr>
          <p:cNvSpPr/>
          <p:nvPr/>
        </p:nvSpPr>
        <p:spPr>
          <a:xfrm>
            <a:off x="12496800" y="2760702"/>
            <a:ext cx="22669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>
                <a:effectLst/>
                <a:latin typeface="BM Jua" panose="02020603020101020101" pitchFamily="18" charset="-127"/>
                <a:ea typeface="BM Jua" panose="02020603020101020101" pitchFamily="18" charset="-127"/>
              </a:rPr>
              <a:t>이상치 제거 후</a:t>
            </a:r>
          </a:p>
        </p:txBody>
      </p:sp>
      <p:sp>
        <p:nvSpPr>
          <p:cNvPr id="14" name="AutoShape 15">
            <a:extLst>
              <a:ext uri="{FF2B5EF4-FFF2-40B4-BE49-F238E27FC236}">
                <a16:creationId xmlns:a16="http://schemas.microsoft.com/office/drawing/2014/main" id="{1815E992-5239-0A4D-A6BB-89B8B0A47372}"/>
              </a:ext>
            </a:extLst>
          </p:cNvPr>
          <p:cNvSpPr/>
          <p:nvPr/>
        </p:nvSpPr>
        <p:spPr>
          <a:xfrm>
            <a:off x="9152605" y="495300"/>
            <a:ext cx="12743" cy="9372600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BD3A43-54F2-A542-BADC-66AB85A3E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543300"/>
            <a:ext cx="8957163" cy="4572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9AA6A2-C2FF-B747-8CF1-B5262AFDF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0" y="3537159"/>
            <a:ext cx="8991600" cy="4578141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2448F2B8-D940-8A4C-900A-6EA2B7E5500F}"/>
              </a:ext>
            </a:extLst>
          </p:cNvPr>
          <p:cNvSpPr txBox="1"/>
          <p:nvPr/>
        </p:nvSpPr>
        <p:spPr>
          <a:xfrm>
            <a:off x="15392400" y="9460543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14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72518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3177AE2B-1199-0A47-B958-5995CF7245DA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B266BBDB-F0CB-374E-9C24-1F1FA9C2E4D3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4" name="TextBox 6">
            <a:extLst>
              <a:ext uri="{FF2B5EF4-FFF2-40B4-BE49-F238E27FC236}">
                <a16:creationId xmlns:a16="http://schemas.microsoft.com/office/drawing/2014/main" id="{ADA416D0-2EB9-964D-96CE-BC2508A03FE5}"/>
              </a:ext>
            </a:extLst>
          </p:cNvPr>
          <p:cNvSpPr txBox="1"/>
          <p:nvPr/>
        </p:nvSpPr>
        <p:spPr>
          <a:xfrm>
            <a:off x="1524000" y="1180430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Standard</a:t>
            </a: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스케일링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EFD1C4-47A9-5744-A4E2-C91318ABA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524708"/>
            <a:ext cx="7213600" cy="2044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2DFEB1-F59D-BD4F-AC47-8F3CEF786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5067300"/>
            <a:ext cx="8470900" cy="449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205BBA-8B0B-0644-ADBA-ABE377DEF983}"/>
              </a:ext>
            </a:extLst>
          </p:cNvPr>
          <p:cNvSpPr txBox="1"/>
          <p:nvPr/>
        </p:nvSpPr>
        <p:spPr>
          <a:xfrm>
            <a:off x="15316200" y="93980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15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32343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2">
            <a:extLst>
              <a:ext uri="{FF2B5EF4-FFF2-40B4-BE49-F238E27FC236}">
                <a16:creationId xmlns:a16="http://schemas.microsoft.com/office/drawing/2014/main" id="{9F708EF6-146E-1C48-A341-577CA1089F80}"/>
              </a:ext>
            </a:extLst>
          </p:cNvPr>
          <p:cNvGrpSpPr/>
          <p:nvPr/>
        </p:nvGrpSpPr>
        <p:grpSpPr>
          <a:xfrm>
            <a:off x="914400" y="647700"/>
            <a:ext cx="1562949" cy="417760"/>
            <a:chOff x="0" y="0"/>
            <a:chExt cx="570168" cy="152400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49221E80-E60D-CB49-8A4B-0CD58EE37F67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1BAD56B4-EA3A-2A4E-901A-24A10ADA868E}"/>
              </a:ext>
            </a:extLst>
          </p:cNvPr>
          <p:cNvSpPr txBox="1"/>
          <p:nvPr/>
        </p:nvSpPr>
        <p:spPr>
          <a:xfrm>
            <a:off x="1323475" y="944314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최종 데이터프레임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DA9952-9EF2-A447-B37B-85403719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71750"/>
            <a:ext cx="17721754" cy="561975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BC0875ED-8AB6-884C-BD5B-E9A282E64EED}"/>
              </a:ext>
            </a:extLst>
          </p:cNvPr>
          <p:cNvSpPr txBox="1"/>
          <p:nvPr/>
        </p:nvSpPr>
        <p:spPr>
          <a:xfrm>
            <a:off x="15468600" y="938664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16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58370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8495206" y="-38100"/>
            <a:ext cx="10058401" cy="10820400"/>
            <a:chOff x="0" y="0"/>
            <a:chExt cx="177212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72121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539139" y="93853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17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grpSp>
        <p:nvGrpSpPr>
          <p:cNvPr id="16" name="Group 12">
            <a:extLst>
              <a:ext uri="{FF2B5EF4-FFF2-40B4-BE49-F238E27FC236}">
                <a16:creationId xmlns:a16="http://schemas.microsoft.com/office/drawing/2014/main" id="{F5DD7AB9-A4D2-F642-9F8B-0CCB84B43975}"/>
              </a:ext>
            </a:extLst>
          </p:cNvPr>
          <p:cNvGrpSpPr/>
          <p:nvPr/>
        </p:nvGrpSpPr>
        <p:grpSpPr>
          <a:xfrm>
            <a:off x="6324600" y="802435"/>
            <a:ext cx="1562949" cy="417760"/>
            <a:chOff x="0" y="0"/>
            <a:chExt cx="570168" cy="152400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7E39C846-13D5-5E4A-A772-06693E774E45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8" name="TextBox 8">
            <a:extLst>
              <a:ext uri="{FF2B5EF4-FFF2-40B4-BE49-F238E27FC236}">
                <a16:creationId xmlns:a16="http://schemas.microsoft.com/office/drawing/2014/main" id="{2DC2C326-190B-FE4A-A094-6035C2125A77}"/>
              </a:ext>
            </a:extLst>
          </p:cNvPr>
          <p:cNvSpPr txBox="1"/>
          <p:nvPr/>
        </p:nvSpPr>
        <p:spPr>
          <a:xfrm>
            <a:off x="7028281" y="846772"/>
            <a:ext cx="1305126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kumimoji="1" lang="ko-KR" altLang="en-US" sz="9600" b="1" dirty="0" err="1">
                <a:latin typeface="BM Jua" panose="02020603020101020101" pitchFamily="18" charset="-127"/>
                <a:ea typeface="BM Jua" panose="02020603020101020101" pitchFamily="18" charset="-127"/>
              </a:rPr>
              <a:t>팩터</a:t>
            </a:r>
            <a:r>
              <a:rPr kumimoji="1" lang="ko-KR" altLang="en-US" sz="9600" b="1" dirty="0">
                <a:latin typeface="BM Jua" panose="02020603020101020101" pitchFamily="18" charset="-127"/>
                <a:ea typeface="BM Jua" panose="02020603020101020101" pitchFamily="18" charset="-127"/>
              </a:rPr>
              <a:t> 선정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634C6F-CBBD-204A-96F9-182EC02791E4}"/>
              </a:ext>
            </a:extLst>
          </p:cNvPr>
          <p:cNvSpPr/>
          <p:nvPr/>
        </p:nvSpPr>
        <p:spPr>
          <a:xfrm>
            <a:off x="2717138" y="4101272"/>
            <a:ext cx="105918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35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 </a:t>
            </a:r>
            <a:r>
              <a:rPr kumimoji="1" lang="en-US" altLang="ko-KR" sz="35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35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후보 변수</a:t>
            </a:r>
            <a:endParaRPr kumimoji="1" lang="en-US" altLang="ko-KR" sz="35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b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ko-KR" altLang="en-US" sz="23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밸류</a:t>
            </a:r>
            <a: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- PBR, PER, PCR, PSR, EY</a:t>
            </a:r>
            <a:b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모멘텀 </a:t>
            </a:r>
            <a: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수익성</a:t>
            </a:r>
            <a:b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퀄리티 </a:t>
            </a:r>
            <a: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- ROE, ROA</a:t>
            </a:r>
            <a:b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NEW -  NEW(</a:t>
            </a:r>
            <a:r>
              <a:rPr kumimoji="1" lang="ko-KR" altLang="en-US" sz="23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판관비</a:t>
            </a:r>
            <a: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시가총액</a:t>
            </a:r>
            <a: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endParaRPr kumimoji="1" lang="ko-KR" altLang="en-US" sz="23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3" name="아래쪽 화살표[D] 22">
            <a:extLst>
              <a:ext uri="{FF2B5EF4-FFF2-40B4-BE49-F238E27FC236}">
                <a16:creationId xmlns:a16="http://schemas.microsoft.com/office/drawing/2014/main" id="{544CBD12-EF92-BF41-8F8D-4E85E64EA31B}"/>
              </a:ext>
            </a:extLst>
          </p:cNvPr>
          <p:cNvSpPr/>
          <p:nvPr/>
        </p:nvSpPr>
        <p:spPr>
          <a:xfrm rot="16200000">
            <a:off x="8271557" y="4118656"/>
            <a:ext cx="1821087" cy="3124201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20D728-65FE-634E-81D4-76755B83CA90}"/>
              </a:ext>
            </a:extLst>
          </p:cNvPr>
          <p:cNvSpPr txBox="1"/>
          <p:nvPr/>
        </p:nvSpPr>
        <p:spPr>
          <a:xfrm>
            <a:off x="8229600" y="5480702"/>
            <a:ext cx="45262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선형 회귀분석</a:t>
            </a:r>
            <a:endParaRPr kumimoji="1"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46195D95-8A1F-5548-82BE-F26A497D4B9A}"/>
              </a:ext>
            </a:extLst>
          </p:cNvPr>
          <p:cNvSpPr/>
          <p:nvPr/>
        </p:nvSpPr>
        <p:spPr>
          <a:xfrm>
            <a:off x="2394303" y="3467100"/>
            <a:ext cx="4685977" cy="419100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74AA74A-FC47-A14A-BE51-BD45D38DA9E4}"/>
              </a:ext>
            </a:extLst>
          </p:cNvPr>
          <p:cNvSpPr/>
          <p:nvPr/>
        </p:nvSpPr>
        <p:spPr>
          <a:xfrm>
            <a:off x="11120269" y="3467100"/>
            <a:ext cx="4685977" cy="419100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7ECC33-C71D-B249-B38E-036D37F34769}"/>
              </a:ext>
            </a:extLst>
          </p:cNvPr>
          <p:cNvSpPr/>
          <p:nvPr/>
        </p:nvSpPr>
        <p:spPr>
          <a:xfrm>
            <a:off x="11622834" y="3924301"/>
            <a:ext cx="9144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ko-KR" altLang="en-US" sz="35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  최종 변수</a:t>
            </a:r>
            <a:endParaRPr kumimoji="1" lang="en-US" altLang="ko-KR" sz="35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b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ko-KR" altLang="en-US" sz="23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밸류</a:t>
            </a:r>
            <a: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- PBR</a:t>
            </a:r>
            <a:b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모멘텀 </a:t>
            </a:r>
            <a: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수익성</a:t>
            </a:r>
            <a:b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퀄리티 </a:t>
            </a:r>
            <a: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 ROE</a:t>
            </a:r>
            <a:b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NEW - NEW(</a:t>
            </a:r>
            <a:r>
              <a:rPr kumimoji="1" lang="ko-KR" altLang="en-US" sz="23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판관비</a:t>
            </a:r>
            <a: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시가총액</a:t>
            </a:r>
            <a: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endParaRPr lang="ko-KR" altLang="en-US" sz="23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870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2391410" cy="125951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91410" cy="12595168"/>
            </a:xfrm>
            <a:custGeom>
              <a:avLst/>
              <a:gdLst/>
              <a:ahLst/>
              <a:cxnLst/>
              <a:rect l="l" t="t" r="r" b="b"/>
              <a:pathLst>
                <a:path w="22391410" h="12595168">
                  <a:moveTo>
                    <a:pt x="0" y="0"/>
                  </a:moveTo>
                  <a:lnTo>
                    <a:pt x="0" y="12595168"/>
                  </a:lnTo>
                  <a:lnTo>
                    <a:pt x="22391410" y="12595168"/>
                  </a:lnTo>
                  <a:lnTo>
                    <a:pt x="22391410" y="0"/>
                  </a:lnTo>
                  <a:lnTo>
                    <a:pt x="0" y="0"/>
                  </a:lnTo>
                  <a:close/>
                  <a:moveTo>
                    <a:pt x="22330449" y="12534208"/>
                  </a:moveTo>
                  <a:lnTo>
                    <a:pt x="59690" y="12534208"/>
                  </a:lnTo>
                  <a:lnTo>
                    <a:pt x="59690" y="59690"/>
                  </a:lnTo>
                  <a:lnTo>
                    <a:pt x="22330449" y="59690"/>
                  </a:lnTo>
                  <a:lnTo>
                    <a:pt x="22330449" y="12534208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323474" y="9258300"/>
            <a:ext cx="13697978" cy="0"/>
          </a:xfrm>
          <a:prstGeom prst="line">
            <a:avLst/>
          </a:prstGeom>
          <a:ln w="19050" cap="flat">
            <a:solidFill>
              <a:srgbClr val="F9C0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5272439" y="9078912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19200" y="1104900"/>
            <a:ext cx="11142167" cy="875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en-US" sz="8500" b="1" dirty="0">
                <a:solidFill>
                  <a:srgbClr val="000000"/>
                </a:solidFill>
              </a:rPr>
              <a:t>CONTENTS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19478" y="4837569"/>
            <a:ext cx="3957722" cy="458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>
                <a:solidFill>
                  <a:srgbClr val="F9C041"/>
                </a:solidFill>
                <a:latin typeface="+mj-ea"/>
                <a:ea typeface="+mj-ea"/>
                <a:cs typeface="Al Bayan Plain" pitchFamily="2" charset="-78"/>
              </a:rPr>
              <a:t>주제 선정이유</a:t>
            </a:r>
            <a:endParaRPr lang="en-US" sz="4000" b="1" dirty="0">
              <a:solidFill>
                <a:srgbClr val="F9C041"/>
              </a:solidFill>
              <a:latin typeface="+mj-ea"/>
              <a:ea typeface="+mj-ea"/>
              <a:cs typeface="Al Bayan Plain" pitchFamily="2" charset="-78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66800" y="3314700"/>
            <a:ext cx="2943426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06078" y="4845136"/>
            <a:ext cx="3957722" cy="450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 err="1">
                <a:solidFill>
                  <a:srgbClr val="F9C041"/>
                </a:solidFill>
                <a:latin typeface="Montserrat Bold"/>
              </a:rPr>
              <a:t>워크플로우</a:t>
            </a:r>
            <a:endParaRPr lang="en-US" sz="4000" b="1" dirty="0">
              <a:solidFill>
                <a:srgbClr val="F9C041"/>
              </a:solidFill>
              <a:latin typeface="Montserr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308222" y="3317637"/>
            <a:ext cx="2680860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</a:t>
            </a:r>
            <a:r>
              <a:rPr lang="en-US" altLang="ko-KR" sz="12000" b="1" dirty="0">
                <a:solidFill>
                  <a:srgbClr val="F9C041"/>
                </a:solidFill>
              </a:rPr>
              <a:t>4</a:t>
            </a:r>
            <a:endParaRPr lang="en-US" sz="12000" b="1" dirty="0">
              <a:solidFill>
                <a:srgbClr val="F9C041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381363" y="3332496"/>
            <a:ext cx="2474256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01652" y="3314700"/>
            <a:ext cx="2721682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</a:t>
            </a:r>
            <a:r>
              <a:rPr lang="en-US" altLang="ko-KR" sz="12000" b="1" dirty="0">
                <a:solidFill>
                  <a:srgbClr val="F9C041"/>
                </a:solidFill>
              </a:rPr>
              <a:t>3</a:t>
            </a:r>
            <a:endParaRPr lang="en-US" sz="12000" b="1" dirty="0">
              <a:solidFill>
                <a:srgbClr val="F9C041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939878" y="3304318"/>
            <a:ext cx="2363335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</a:t>
            </a:r>
            <a:r>
              <a:rPr lang="en-US" altLang="ko-KR" sz="12000" b="1" dirty="0">
                <a:solidFill>
                  <a:srgbClr val="F9C041"/>
                </a:solidFill>
              </a:rPr>
              <a:t>5</a:t>
            </a:r>
            <a:endParaRPr lang="en-US" sz="12000" b="1" dirty="0">
              <a:solidFill>
                <a:srgbClr val="F9C041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66800" y="6155505"/>
            <a:ext cx="2599669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06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FDD1733C-C3F7-374D-81F9-626F18ED441E}"/>
              </a:ext>
            </a:extLst>
          </p:cNvPr>
          <p:cNvSpPr txBox="1"/>
          <p:nvPr/>
        </p:nvSpPr>
        <p:spPr>
          <a:xfrm>
            <a:off x="7800474" y="4838700"/>
            <a:ext cx="3781926" cy="457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 err="1">
                <a:solidFill>
                  <a:srgbClr val="F9C041"/>
                </a:solidFill>
                <a:latin typeface="+mj-ea"/>
                <a:ea typeface="+mj-ea"/>
              </a:rPr>
              <a:t>타임테이블</a:t>
            </a:r>
            <a:endParaRPr lang="en-US" sz="4000" b="1" dirty="0">
              <a:solidFill>
                <a:srgbClr val="F9C041"/>
              </a:solidFill>
              <a:latin typeface="+mj-ea"/>
              <a:ea typeface="+mj-ea"/>
            </a:endParaRP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1A380C90-A890-4547-B522-8080C01BAEE9}"/>
              </a:ext>
            </a:extLst>
          </p:cNvPr>
          <p:cNvSpPr txBox="1"/>
          <p:nvPr/>
        </p:nvSpPr>
        <p:spPr>
          <a:xfrm>
            <a:off x="1081388" y="7868002"/>
            <a:ext cx="3957722" cy="458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 err="1">
                <a:solidFill>
                  <a:srgbClr val="F9C041"/>
                </a:solidFill>
                <a:latin typeface="+mj-ea"/>
                <a:ea typeface="+mj-ea"/>
                <a:cs typeface="Al Bayan Plain" pitchFamily="2" charset="-78"/>
              </a:rPr>
              <a:t>팩터</a:t>
            </a:r>
            <a:r>
              <a:rPr lang="ko-KR" altLang="en-US" sz="4000" b="1" dirty="0">
                <a:solidFill>
                  <a:srgbClr val="F9C041"/>
                </a:solidFill>
                <a:latin typeface="+mj-ea"/>
                <a:ea typeface="+mj-ea"/>
                <a:cs typeface="Al Bayan Plain" pitchFamily="2" charset="-78"/>
              </a:rPr>
              <a:t> 선정</a:t>
            </a:r>
            <a:endParaRPr lang="en-US" sz="4000" b="1" dirty="0">
              <a:solidFill>
                <a:srgbClr val="F9C041"/>
              </a:solidFill>
              <a:latin typeface="+mj-ea"/>
              <a:ea typeface="+mj-ea"/>
              <a:cs typeface="Al Bayan Plain" pitchFamily="2" charset="-78"/>
            </a:endParaRP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65A3F334-4034-0F48-8AE5-D3918C6AEDA0}"/>
              </a:ext>
            </a:extLst>
          </p:cNvPr>
          <p:cNvSpPr txBox="1"/>
          <p:nvPr/>
        </p:nvSpPr>
        <p:spPr>
          <a:xfrm>
            <a:off x="1026376" y="4842905"/>
            <a:ext cx="3957722" cy="458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>
                <a:solidFill>
                  <a:srgbClr val="F9C041"/>
                </a:solidFill>
                <a:latin typeface="+mj-ea"/>
                <a:ea typeface="+mj-ea"/>
                <a:cs typeface="Al Bayan Plain" pitchFamily="2" charset="-78"/>
              </a:rPr>
              <a:t>팀 소개</a:t>
            </a:r>
            <a:endParaRPr lang="en-US" sz="4000" b="1" dirty="0">
              <a:solidFill>
                <a:srgbClr val="F9C041"/>
              </a:solidFill>
              <a:latin typeface="+mj-ea"/>
              <a:ea typeface="+mj-ea"/>
              <a:cs typeface="Al Bayan Plain" pitchFamily="2" charset="-78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4827D895-A755-5345-80B1-6B1E3478AFA5}"/>
              </a:ext>
            </a:extLst>
          </p:cNvPr>
          <p:cNvSpPr txBox="1"/>
          <p:nvPr/>
        </p:nvSpPr>
        <p:spPr>
          <a:xfrm>
            <a:off x="14939878" y="4769180"/>
            <a:ext cx="3957722" cy="450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>
                <a:solidFill>
                  <a:srgbClr val="F9C041"/>
                </a:solidFill>
                <a:latin typeface="Montserrat Bold"/>
              </a:rPr>
              <a:t>전처리 과정</a:t>
            </a:r>
            <a:endParaRPr lang="en-US" sz="4000" b="1" dirty="0">
              <a:solidFill>
                <a:srgbClr val="F9C041"/>
              </a:solidFill>
              <a:latin typeface="Montserrat Bold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35E5A8E4-1C1C-CF47-A6F1-311690141553}"/>
              </a:ext>
            </a:extLst>
          </p:cNvPr>
          <p:cNvSpPr txBox="1"/>
          <p:nvPr/>
        </p:nvSpPr>
        <p:spPr>
          <a:xfrm>
            <a:off x="4333490" y="6107676"/>
            <a:ext cx="2599669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</a:t>
            </a:r>
            <a:r>
              <a:rPr lang="en-US" altLang="ko-KR" sz="12000" b="1" dirty="0">
                <a:solidFill>
                  <a:srgbClr val="F9C041"/>
                </a:solidFill>
              </a:rPr>
              <a:t>7</a:t>
            </a:r>
            <a:endParaRPr lang="en-US" sz="12000" b="1" dirty="0">
              <a:solidFill>
                <a:srgbClr val="F9C041"/>
              </a:solidFill>
            </a:endParaRPr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DFAD78E2-336D-6C45-9147-545EF214EA81}"/>
              </a:ext>
            </a:extLst>
          </p:cNvPr>
          <p:cNvSpPr txBox="1"/>
          <p:nvPr/>
        </p:nvSpPr>
        <p:spPr>
          <a:xfrm>
            <a:off x="4191000" y="7820173"/>
            <a:ext cx="3957722" cy="458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>
                <a:solidFill>
                  <a:srgbClr val="F9C041"/>
                </a:solidFill>
                <a:latin typeface="+mj-ea"/>
                <a:ea typeface="+mj-ea"/>
                <a:cs typeface="Al Bayan Plain" pitchFamily="2" charset="-78"/>
              </a:rPr>
              <a:t>이후 진행사항</a:t>
            </a:r>
            <a:endParaRPr lang="en-US" sz="4000" b="1" dirty="0">
              <a:solidFill>
                <a:srgbClr val="F9C041"/>
              </a:solidFill>
              <a:latin typeface="+mj-ea"/>
              <a:ea typeface="+mj-ea"/>
              <a:cs typeface="Al Bayan Plain" pitchFamily="2" charset="-78"/>
            </a:endParaRP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08027925-EC01-4144-AC2A-49266F63F06F}"/>
              </a:ext>
            </a:extLst>
          </p:cNvPr>
          <p:cNvSpPr txBox="1"/>
          <p:nvPr/>
        </p:nvSpPr>
        <p:spPr>
          <a:xfrm>
            <a:off x="7849451" y="6059847"/>
            <a:ext cx="2599669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</a:t>
            </a:r>
            <a:r>
              <a:rPr lang="en-US" altLang="ko-KR" sz="12000" b="1" dirty="0">
                <a:solidFill>
                  <a:srgbClr val="F9C041"/>
                </a:solidFill>
              </a:rPr>
              <a:t>8</a:t>
            </a:r>
            <a:endParaRPr lang="en-US" sz="12000" b="1" dirty="0">
              <a:solidFill>
                <a:srgbClr val="F9C041"/>
              </a:solidFill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05ADC6EE-5864-4040-86DB-7B1404C4645E}"/>
              </a:ext>
            </a:extLst>
          </p:cNvPr>
          <p:cNvSpPr txBox="1"/>
          <p:nvPr/>
        </p:nvSpPr>
        <p:spPr>
          <a:xfrm>
            <a:off x="7930329" y="7734300"/>
            <a:ext cx="3957722" cy="438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 err="1">
                <a:solidFill>
                  <a:srgbClr val="F9C041"/>
                </a:solidFill>
                <a:latin typeface="+mj-ea"/>
                <a:ea typeface="+mj-ea"/>
                <a:cs typeface="Al Bayan Plain" pitchFamily="2" charset="-78"/>
              </a:rPr>
              <a:t>자산분배와</a:t>
            </a:r>
            <a:endParaRPr lang="en-US" altLang="ko-KR" sz="4000" b="1" dirty="0">
              <a:solidFill>
                <a:srgbClr val="F9C041"/>
              </a:solidFill>
              <a:latin typeface="+mj-ea"/>
              <a:ea typeface="+mj-ea"/>
              <a:cs typeface="Al Bayan Plain" pitchFamily="2" charset="-78"/>
            </a:endParaRP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6393A284-84A7-0545-813F-18B764B84432}"/>
              </a:ext>
            </a:extLst>
          </p:cNvPr>
          <p:cNvSpPr txBox="1"/>
          <p:nvPr/>
        </p:nvSpPr>
        <p:spPr>
          <a:xfrm>
            <a:off x="11353800" y="5981700"/>
            <a:ext cx="2599669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</a:t>
            </a:r>
            <a:r>
              <a:rPr lang="en-US" altLang="ko-KR" sz="12000" b="1" dirty="0">
                <a:solidFill>
                  <a:srgbClr val="F9C041"/>
                </a:solidFill>
              </a:rPr>
              <a:t>9</a:t>
            </a:r>
            <a:endParaRPr lang="en-US" sz="12000" b="1" dirty="0">
              <a:solidFill>
                <a:srgbClr val="F9C041"/>
              </a:solidFill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D3313E3D-6755-E645-B363-1338DE772759}"/>
              </a:ext>
            </a:extLst>
          </p:cNvPr>
          <p:cNvSpPr txBox="1"/>
          <p:nvPr/>
        </p:nvSpPr>
        <p:spPr>
          <a:xfrm>
            <a:off x="14935200" y="5944472"/>
            <a:ext cx="2599669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altLang="ko-KR" sz="12000" b="1" dirty="0">
                <a:solidFill>
                  <a:srgbClr val="F9C041"/>
                </a:solidFill>
              </a:rPr>
              <a:t>10</a:t>
            </a:r>
            <a:endParaRPr lang="en-US" sz="12000" b="1" dirty="0">
              <a:solidFill>
                <a:srgbClr val="F9C041"/>
              </a:solidFill>
            </a:endParaRPr>
          </a:p>
        </p:txBody>
      </p:sp>
      <p:sp>
        <p:nvSpPr>
          <p:cNvPr id="30" name="TextBox 7">
            <a:extLst>
              <a:ext uri="{FF2B5EF4-FFF2-40B4-BE49-F238E27FC236}">
                <a16:creationId xmlns:a16="http://schemas.microsoft.com/office/drawing/2014/main" id="{7A4370CE-051B-C944-AA19-8FDBE41BC926}"/>
              </a:ext>
            </a:extLst>
          </p:cNvPr>
          <p:cNvSpPr txBox="1"/>
          <p:nvPr/>
        </p:nvSpPr>
        <p:spPr>
          <a:xfrm>
            <a:off x="14949788" y="7656969"/>
            <a:ext cx="3957722" cy="458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>
                <a:solidFill>
                  <a:srgbClr val="F9C041"/>
                </a:solidFill>
                <a:latin typeface="+mj-ea"/>
                <a:ea typeface="+mj-ea"/>
                <a:cs typeface="Al Bayan Plain" pitchFamily="2" charset="-78"/>
              </a:rPr>
              <a:t>레퍼런스</a:t>
            </a:r>
            <a:endParaRPr lang="en-US" sz="4000" b="1" dirty="0">
              <a:solidFill>
                <a:srgbClr val="F9C041"/>
              </a:solidFill>
              <a:latin typeface="+mj-ea"/>
              <a:ea typeface="+mj-ea"/>
              <a:cs typeface="Al Bayan Plain" pitchFamily="2" charset="-78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D4B59700-0D4F-B84B-A61C-2E59D1FA7F45}"/>
              </a:ext>
            </a:extLst>
          </p:cNvPr>
          <p:cNvSpPr txBox="1"/>
          <p:nvPr/>
        </p:nvSpPr>
        <p:spPr>
          <a:xfrm>
            <a:off x="11382850" y="7676397"/>
            <a:ext cx="4847875" cy="438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>
                <a:solidFill>
                  <a:srgbClr val="F9C041"/>
                </a:solidFill>
                <a:latin typeface="+mj-ea"/>
                <a:ea typeface="+mj-ea"/>
                <a:cs typeface="Al Bayan Plain" pitchFamily="2" charset="-78"/>
              </a:rPr>
              <a:t>한계점</a:t>
            </a:r>
            <a:endParaRPr lang="en-US" altLang="ko-KR" sz="4000" b="1" dirty="0">
              <a:solidFill>
                <a:srgbClr val="F9C041"/>
              </a:solidFill>
              <a:latin typeface="+mj-ea"/>
              <a:ea typeface="+mj-ea"/>
              <a:cs typeface="Al Bayan Plain" pitchFamily="2" charset="-78"/>
            </a:endParaRP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9E1475E9-00EB-0740-BFFF-D6EA2AF260E7}"/>
              </a:ext>
            </a:extLst>
          </p:cNvPr>
          <p:cNvSpPr txBox="1"/>
          <p:nvPr/>
        </p:nvSpPr>
        <p:spPr>
          <a:xfrm>
            <a:off x="7898953" y="8286807"/>
            <a:ext cx="4847875" cy="438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>
                <a:solidFill>
                  <a:srgbClr val="F9C041"/>
                </a:solidFill>
                <a:latin typeface="+mj-ea"/>
                <a:ea typeface="+mj-ea"/>
                <a:cs typeface="Al Bayan Plain" pitchFamily="2" charset="-78"/>
              </a:rPr>
              <a:t>성능테스트</a:t>
            </a:r>
            <a:endParaRPr lang="en-US" altLang="ko-KR" sz="4000" b="1" dirty="0">
              <a:solidFill>
                <a:srgbClr val="F9C041"/>
              </a:solidFill>
              <a:latin typeface="+mj-ea"/>
              <a:ea typeface="+mj-ea"/>
              <a:cs typeface="Al Bayan Plain" pitchFamily="2" charset="-7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0EA4F207-1929-F849-A06F-58D966FADC0B}"/>
              </a:ext>
            </a:extLst>
          </p:cNvPr>
          <p:cNvGrpSpPr/>
          <p:nvPr/>
        </p:nvGrpSpPr>
        <p:grpSpPr>
          <a:xfrm>
            <a:off x="914400" y="723900"/>
            <a:ext cx="1562949" cy="417760"/>
            <a:chOff x="0" y="0"/>
            <a:chExt cx="570168" cy="152400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BC649D57-D46B-9A4B-94C3-1F2439082943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C1D70E3-5811-EA45-A676-F62F9E627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392" y="1900174"/>
            <a:ext cx="5760000" cy="44625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34C3FD-FCA3-E640-93B5-7EC8BA8CE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0800" y="1790700"/>
            <a:ext cx="5760000" cy="43876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6A2FA9-912C-D044-A3B9-52EB85F59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5984524"/>
            <a:ext cx="5760000" cy="44625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94BF22-236E-B244-B9EB-9BDCBCFFE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2493" y="6078225"/>
            <a:ext cx="5760000" cy="4462526"/>
          </a:xfrm>
          <a:prstGeom prst="rect">
            <a:avLst/>
          </a:prstGeom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3DE8B3D6-8BFF-FD42-9E52-0BD7F17FF0E2}"/>
              </a:ext>
            </a:extLst>
          </p:cNvPr>
          <p:cNvSpPr txBox="1"/>
          <p:nvPr/>
        </p:nvSpPr>
        <p:spPr>
          <a:xfrm>
            <a:off x="1475875" y="952500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 err="1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밸류</a:t>
            </a: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변수 선정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70151BA2-C672-304B-8762-8A7D3C17A786}"/>
              </a:ext>
            </a:extLst>
          </p:cNvPr>
          <p:cNvSpPr/>
          <p:nvPr/>
        </p:nvSpPr>
        <p:spPr>
          <a:xfrm rot="2853186">
            <a:off x="6061803" y="1432228"/>
            <a:ext cx="1130987" cy="1084468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EFDF697-892B-B941-B4C6-5D8748D95915}"/>
              </a:ext>
            </a:extLst>
          </p:cNvPr>
          <p:cNvSpPr/>
          <p:nvPr/>
        </p:nvSpPr>
        <p:spPr>
          <a:xfrm>
            <a:off x="10121458" y="6003574"/>
            <a:ext cx="5892692" cy="4267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D2ADFE2F-5B64-6D40-8F70-460210695D7A}"/>
              </a:ext>
            </a:extLst>
          </p:cNvPr>
          <p:cNvSpPr/>
          <p:nvPr/>
        </p:nvSpPr>
        <p:spPr>
          <a:xfrm rot="8076968">
            <a:off x="15479856" y="5820466"/>
            <a:ext cx="1130987" cy="1084468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846F9A1B-6831-D440-A2F2-3FE66F1FACB3}"/>
              </a:ext>
            </a:extLst>
          </p:cNvPr>
          <p:cNvSpPr txBox="1"/>
          <p:nvPr/>
        </p:nvSpPr>
        <p:spPr>
          <a:xfrm>
            <a:off x="15691539" y="9636776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18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8396F6-CB8A-1F4B-BAAB-C69B55495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92" y="1790637"/>
            <a:ext cx="5760000" cy="44625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ACB0C91-AD3C-CF4E-AC91-445AB1F42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2493" y="6023862"/>
            <a:ext cx="5760000" cy="4462526"/>
          </a:xfrm>
          <a:prstGeom prst="rect">
            <a:avLst/>
          </a:prstGeom>
        </p:spPr>
      </p:pic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65FFDCD-69B4-6748-9748-39BCD40A9101}"/>
              </a:ext>
            </a:extLst>
          </p:cNvPr>
          <p:cNvSpPr/>
          <p:nvPr/>
        </p:nvSpPr>
        <p:spPr>
          <a:xfrm>
            <a:off x="6146908" y="1943100"/>
            <a:ext cx="5892692" cy="4267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7861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2">
            <a:extLst>
              <a:ext uri="{FF2B5EF4-FFF2-40B4-BE49-F238E27FC236}">
                <a16:creationId xmlns:a16="http://schemas.microsoft.com/office/drawing/2014/main" id="{B66230CD-D63A-5141-842F-81B7191ACDC2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88C285D7-D0C6-1541-94C7-959D8986E3B7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C66A9B6-A3C8-5240-AB9D-C64F114FE1DA}"/>
              </a:ext>
            </a:extLst>
          </p:cNvPr>
          <p:cNvSpPr txBox="1"/>
          <p:nvPr/>
        </p:nvSpPr>
        <p:spPr>
          <a:xfrm>
            <a:off x="1475874" y="1181100"/>
            <a:ext cx="10258925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 err="1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밸류</a:t>
            </a: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변수 선정</a:t>
            </a: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(</a:t>
            </a: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선형회귀분석</a:t>
            </a: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)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98CFADBD-45F7-D049-B8F6-E5F66EE71632}"/>
              </a:ext>
            </a:extLst>
          </p:cNvPr>
          <p:cNvSpPr txBox="1"/>
          <p:nvPr/>
        </p:nvSpPr>
        <p:spPr>
          <a:xfrm>
            <a:off x="15615339" y="9690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19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EC9E882-E667-FA4A-B771-DCFB753E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465" y="2640945"/>
            <a:ext cx="13140824" cy="6089650"/>
          </a:xfrm>
          <a:prstGeom prst="rect">
            <a:avLst/>
          </a:prstGeom>
        </p:spPr>
      </p:pic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6663EAA-A288-E640-89A0-AD0ADCEC43F4}"/>
              </a:ext>
            </a:extLst>
          </p:cNvPr>
          <p:cNvSpPr/>
          <p:nvPr/>
        </p:nvSpPr>
        <p:spPr>
          <a:xfrm>
            <a:off x="4800600" y="4686300"/>
            <a:ext cx="10667999" cy="3810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2B6710CD-40D1-F645-88FB-02A72A1E0CDC}"/>
              </a:ext>
            </a:extLst>
          </p:cNvPr>
          <p:cNvSpPr/>
          <p:nvPr/>
        </p:nvSpPr>
        <p:spPr>
          <a:xfrm rot="7807188">
            <a:off x="9615732" y="4089588"/>
            <a:ext cx="809138" cy="812872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C63AEAD-2F8E-F145-878B-45E46F4C03AA}"/>
              </a:ext>
            </a:extLst>
          </p:cNvPr>
          <p:cNvSpPr/>
          <p:nvPr/>
        </p:nvSpPr>
        <p:spPr>
          <a:xfrm flipH="1" flipV="1">
            <a:off x="2286002" y="4648200"/>
            <a:ext cx="1200563" cy="457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79A8AE3E-C9BE-3142-97D7-FCB2AF803858}"/>
              </a:ext>
            </a:extLst>
          </p:cNvPr>
          <p:cNvSpPr/>
          <p:nvPr/>
        </p:nvSpPr>
        <p:spPr>
          <a:xfrm rot="7807188">
            <a:off x="5958132" y="4089588"/>
            <a:ext cx="809138" cy="812872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F83B3F-3629-1643-AD60-86379E917252}"/>
              </a:ext>
            </a:extLst>
          </p:cNvPr>
          <p:cNvSpPr txBox="1"/>
          <p:nvPr/>
        </p:nvSpPr>
        <p:spPr>
          <a:xfrm>
            <a:off x="8407155" y="9182100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PBR </a:t>
            </a:r>
            <a:r>
              <a:rPr kumimoji="1" lang="ko-KR" altLang="en-US" dirty="0"/>
              <a:t>선정</a:t>
            </a:r>
          </a:p>
        </p:txBody>
      </p:sp>
    </p:spTree>
    <p:extLst>
      <p:ext uri="{BB962C8B-B14F-4D97-AF65-F5344CB8AC3E}">
        <p14:creationId xmlns:p14="http://schemas.microsoft.com/office/powerpoint/2010/main" val="3350353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0EA4F207-1929-F849-A06F-58D966FADC0B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BC649D57-D46B-9A4B-94C3-1F2439082943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4" name="TextBox 6">
            <a:extLst>
              <a:ext uri="{FF2B5EF4-FFF2-40B4-BE49-F238E27FC236}">
                <a16:creationId xmlns:a16="http://schemas.microsoft.com/office/drawing/2014/main" id="{065DCD23-8147-4F4B-A4F7-1C7FFAE437B6}"/>
              </a:ext>
            </a:extLst>
          </p:cNvPr>
          <p:cNvSpPr txBox="1"/>
          <p:nvPr/>
        </p:nvSpPr>
        <p:spPr>
          <a:xfrm>
            <a:off x="1323475" y="1172914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모멘텀 변수 유효성 확인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1396CB-1B8A-8940-BDEB-61A582562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705100"/>
            <a:ext cx="8293100" cy="63172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F9BB45-CA5B-A842-8B0A-DEF3CFEA3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3689350"/>
            <a:ext cx="9004300" cy="3022600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7ECB855-3970-D047-A64B-575051EE7B9A}"/>
              </a:ext>
            </a:extLst>
          </p:cNvPr>
          <p:cNvSpPr/>
          <p:nvPr/>
        </p:nvSpPr>
        <p:spPr>
          <a:xfrm flipH="1" flipV="1">
            <a:off x="13258800" y="4686300"/>
            <a:ext cx="2362200" cy="457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D79389C1-ABA0-834C-97A1-EE46A26EC94E}"/>
              </a:ext>
            </a:extLst>
          </p:cNvPr>
          <p:cNvSpPr/>
          <p:nvPr/>
        </p:nvSpPr>
        <p:spPr>
          <a:xfrm rot="7874132">
            <a:off x="11714415" y="4220311"/>
            <a:ext cx="717173" cy="787785"/>
          </a:xfrm>
          <a:prstGeom prst="rightArrow">
            <a:avLst>
              <a:gd name="adj1" fmla="val 52094"/>
              <a:gd name="adj2" fmla="val 50000"/>
            </a:avLst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1E63D3A5-933F-174B-8451-13E65EFB9132}"/>
              </a:ext>
            </a:extLst>
          </p:cNvPr>
          <p:cNvSpPr/>
          <p:nvPr/>
        </p:nvSpPr>
        <p:spPr>
          <a:xfrm flipH="1" flipV="1">
            <a:off x="9086437" y="4686300"/>
            <a:ext cx="1200563" cy="457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C47CF071-2F1C-DE4E-A347-60F36E767138}"/>
              </a:ext>
            </a:extLst>
          </p:cNvPr>
          <p:cNvSpPr txBox="1"/>
          <p:nvPr/>
        </p:nvSpPr>
        <p:spPr>
          <a:xfrm>
            <a:off x="15615339" y="9690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20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7991794-B0B2-D942-BA65-17F2D3CFC3A6}"/>
              </a:ext>
            </a:extLst>
          </p:cNvPr>
          <p:cNvSpPr/>
          <p:nvPr/>
        </p:nvSpPr>
        <p:spPr>
          <a:xfrm flipH="1" flipV="1">
            <a:off x="10739993" y="4686300"/>
            <a:ext cx="1200563" cy="457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2506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0EA4F207-1929-F849-A06F-58D966FADC0B}"/>
              </a:ext>
            </a:extLst>
          </p:cNvPr>
          <p:cNvGrpSpPr/>
          <p:nvPr/>
        </p:nvGrpSpPr>
        <p:grpSpPr>
          <a:xfrm>
            <a:off x="914400" y="571500"/>
            <a:ext cx="1562949" cy="417760"/>
            <a:chOff x="0" y="0"/>
            <a:chExt cx="570168" cy="152400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BC649D57-D46B-9A4B-94C3-1F2439082943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4" name="TextBox 6">
            <a:extLst>
              <a:ext uri="{FF2B5EF4-FFF2-40B4-BE49-F238E27FC236}">
                <a16:creationId xmlns:a16="http://schemas.microsoft.com/office/drawing/2014/main" id="{065DCD23-8147-4F4B-A4F7-1C7FFAE437B6}"/>
              </a:ext>
            </a:extLst>
          </p:cNvPr>
          <p:cNvSpPr txBox="1"/>
          <p:nvPr/>
        </p:nvSpPr>
        <p:spPr>
          <a:xfrm>
            <a:off x="1323475" y="791914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퀄리티 변수 선정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ADEB27-0EEA-5F40-A829-FD7B0AA58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675" y="1562100"/>
            <a:ext cx="6448925" cy="49962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15A48C-2F2E-C347-94FC-997869C99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1409700"/>
            <a:ext cx="6553200" cy="5077052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F28496D5-4F2E-F344-9B8A-A107187505B8}"/>
              </a:ext>
            </a:extLst>
          </p:cNvPr>
          <p:cNvSpPr txBox="1"/>
          <p:nvPr/>
        </p:nvSpPr>
        <p:spPr>
          <a:xfrm>
            <a:off x="15615339" y="95377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21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6A42AD2-F274-5448-BBC8-776637170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85900"/>
            <a:ext cx="6448925" cy="49962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981083-72EC-2A4E-8222-E11BB9FD7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6438900"/>
            <a:ext cx="8877300" cy="2997200"/>
          </a:xfrm>
          <a:prstGeom prst="rect">
            <a:avLst/>
          </a:prstGeom>
        </p:spPr>
      </p:pic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64C6046-D64D-E64C-926B-82506D9E26C4}"/>
              </a:ext>
            </a:extLst>
          </p:cNvPr>
          <p:cNvSpPr/>
          <p:nvPr/>
        </p:nvSpPr>
        <p:spPr>
          <a:xfrm>
            <a:off x="4267200" y="7415636"/>
            <a:ext cx="2133600" cy="457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DB0AB689-8C27-FE42-9B6E-675459824C1E}"/>
              </a:ext>
            </a:extLst>
          </p:cNvPr>
          <p:cNvSpPr/>
          <p:nvPr/>
        </p:nvSpPr>
        <p:spPr>
          <a:xfrm rot="8014125">
            <a:off x="2416893" y="7053288"/>
            <a:ext cx="671666" cy="596812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4EAE013C-4524-9A40-9124-5FEB3406BBFF}"/>
              </a:ext>
            </a:extLst>
          </p:cNvPr>
          <p:cNvSpPr/>
          <p:nvPr/>
        </p:nvSpPr>
        <p:spPr>
          <a:xfrm flipH="1" flipV="1">
            <a:off x="152400" y="7447386"/>
            <a:ext cx="698500" cy="42545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F0F3803B-1382-024D-B317-C3C8E01F3A75}"/>
              </a:ext>
            </a:extLst>
          </p:cNvPr>
          <p:cNvSpPr/>
          <p:nvPr/>
        </p:nvSpPr>
        <p:spPr>
          <a:xfrm flipH="1" flipV="1">
            <a:off x="1860550" y="7447386"/>
            <a:ext cx="806450" cy="42545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439CE08-F22C-1A4B-9486-F931EB97A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9275" y="6390938"/>
            <a:ext cx="8915400" cy="3035300"/>
          </a:xfrm>
          <a:prstGeom prst="rect">
            <a:avLst/>
          </a:prstGeom>
        </p:spPr>
      </p:pic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377781E1-514F-D141-9BA8-BBA37956772B}"/>
              </a:ext>
            </a:extLst>
          </p:cNvPr>
          <p:cNvSpPr/>
          <p:nvPr/>
        </p:nvSpPr>
        <p:spPr>
          <a:xfrm>
            <a:off x="13481739" y="7415636"/>
            <a:ext cx="2133600" cy="457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B822BA55-AD47-9442-B27C-DE3E75FAE4FD}"/>
              </a:ext>
            </a:extLst>
          </p:cNvPr>
          <p:cNvSpPr/>
          <p:nvPr/>
        </p:nvSpPr>
        <p:spPr>
          <a:xfrm rot="8014125">
            <a:off x="11507796" y="7005378"/>
            <a:ext cx="671666" cy="596812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51879F1-0F49-C148-856E-6B5D0FD0EA65}"/>
              </a:ext>
            </a:extLst>
          </p:cNvPr>
          <p:cNvSpPr/>
          <p:nvPr/>
        </p:nvSpPr>
        <p:spPr>
          <a:xfrm flipH="1" flipV="1">
            <a:off x="10951453" y="7399476"/>
            <a:ext cx="806450" cy="42545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9D6E7A3-9E09-784E-A188-00DD99193AF5}"/>
              </a:ext>
            </a:extLst>
          </p:cNvPr>
          <p:cNvSpPr/>
          <p:nvPr/>
        </p:nvSpPr>
        <p:spPr>
          <a:xfrm flipH="1" flipV="1">
            <a:off x="9340850" y="7431511"/>
            <a:ext cx="698500" cy="42545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A6E192-B449-814F-94DF-15317BE28F0A}"/>
              </a:ext>
            </a:extLst>
          </p:cNvPr>
          <p:cNvSpPr txBox="1"/>
          <p:nvPr/>
        </p:nvSpPr>
        <p:spPr>
          <a:xfrm>
            <a:off x="8603584" y="9727168"/>
            <a:ext cx="1086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ROE </a:t>
            </a:r>
            <a:r>
              <a:rPr kumimoji="1" lang="ko-KR" altLang="en-US" dirty="0"/>
              <a:t>선정</a:t>
            </a:r>
          </a:p>
        </p:txBody>
      </p:sp>
    </p:spTree>
    <p:extLst>
      <p:ext uri="{BB962C8B-B14F-4D97-AF65-F5344CB8AC3E}">
        <p14:creationId xmlns:p14="http://schemas.microsoft.com/office/powerpoint/2010/main" val="4108962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0EA4F207-1929-F849-A06F-58D966FADC0B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BC649D57-D46B-9A4B-94C3-1F2439082943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4" name="TextBox 6">
            <a:extLst>
              <a:ext uri="{FF2B5EF4-FFF2-40B4-BE49-F238E27FC236}">
                <a16:creationId xmlns:a16="http://schemas.microsoft.com/office/drawing/2014/main" id="{065DCD23-8147-4F4B-A4F7-1C7FFAE437B6}"/>
              </a:ext>
            </a:extLst>
          </p:cNvPr>
          <p:cNvSpPr txBox="1"/>
          <p:nvPr/>
        </p:nvSpPr>
        <p:spPr>
          <a:xfrm>
            <a:off x="1323475" y="1172914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NEW</a:t>
            </a: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변수 유효성 확인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E76FE0-232A-3A4F-B948-239C37D30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091" y="2256142"/>
            <a:ext cx="9510859" cy="3242958"/>
          </a:xfrm>
          <a:prstGeom prst="rect">
            <a:avLst/>
          </a:prstGeom>
        </p:spPr>
      </p:pic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30BF84F-20C4-5B49-8A05-28B1EEAC2A69}"/>
              </a:ext>
            </a:extLst>
          </p:cNvPr>
          <p:cNvSpPr/>
          <p:nvPr/>
        </p:nvSpPr>
        <p:spPr>
          <a:xfrm flipH="1" flipV="1">
            <a:off x="12725400" y="3442568"/>
            <a:ext cx="2667000" cy="329332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3C5F9C17-0AB2-724F-9E71-E033E354E7A0}"/>
              </a:ext>
            </a:extLst>
          </p:cNvPr>
          <p:cNvSpPr/>
          <p:nvPr/>
        </p:nvSpPr>
        <p:spPr>
          <a:xfrm rot="8005124">
            <a:off x="15019557" y="2795242"/>
            <a:ext cx="717173" cy="787785"/>
          </a:xfrm>
          <a:prstGeom prst="rightArrow">
            <a:avLst>
              <a:gd name="adj1" fmla="val 52094"/>
              <a:gd name="adj2" fmla="val 50000"/>
            </a:avLst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338CEC89-79DB-E54C-BD40-26E20829698C}"/>
              </a:ext>
            </a:extLst>
          </p:cNvPr>
          <p:cNvSpPr/>
          <p:nvPr/>
        </p:nvSpPr>
        <p:spPr>
          <a:xfrm flipH="1" flipV="1">
            <a:off x="8382000" y="3390900"/>
            <a:ext cx="762000" cy="405532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E30ABF41-95CC-994C-A7C4-E0B58F7D507A}"/>
              </a:ext>
            </a:extLst>
          </p:cNvPr>
          <p:cNvSpPr txBox="1"/>
          <p:nvPr/>
        </p:nvSpPr>
        <p:spPr>
          <a:xfrm>
            <a:off x="15615339" y="9690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22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F30AF-63CA-2E40-8B7F-D0EE90164EAF}"/>
              </a:ext>
            </a:extLst>
          </p:cNvPr>
          <p:cNvSpPr txBox="1"/>
          <p:nvPr/>
        </p:nvSpPr>
        <p:spPr>
          <a:xfrm>
            <a:off x="13255878" y="5596391"/>
            <a:ext cx="497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절댓값 씌움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팩터별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종목수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계산하기 위해서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439BAC-ED49-B744-BD79-7248742F5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091" y="6187607"/>
            <a:ext cx="9510859" cy="3220536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FC3FE88-84AB-1D4C-BB13-EC7B2FC48AF0}"/>
              </a:ext>
            </a:extLst>
          </p:cNvPr>
          <p:cNvSpPr/>
          <p:nvPr/>
        </p:nvSpPr>
        <p:spPr>
          <a:xfrm flipH="1" flipV="1">
            <a:off x="10096500" y="7316877"/>
            <a:ext cx="952499" cy="34122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05B84413-E570-C44B-AC2F-A965243C0D71}"/>
              </a:ext>
            </a:extLst>
          </p:cNvPr>
          <p:cNvSpPr/>
          <p:nvPr/>
        </p:nvSpPr>
        <p:spPr>
          <a:xfrm flipH="1" flipV="1">
            <a:off x="12739656" y="7316016"/>
            <a:ext cx="1052544" cy="290416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A5080845-3F80-8E49-9C3F-E0D00D884CCF}"/>
              </a:ext>
            </a:extLst>
          </p:cNvPr>
          <p:cNvSpPr/>
          <p:nvPr/>
        </p:nvSpPr>
        <p:spPr>
          <a:xfrm rot="5400000">
            <a:off x="12277388" y="5384210"/>
            <a:ext cx="1169195" cy="787785"/>
          </a:xfrm>
          <a:prstGeom prst="rightArrow">
            <a:avLst>
              <a:gd name="adj1" fmla="val 52094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8C4523-75EE-774F-BBDD-68583F8118FC}"/>
              </a:ext>
            </a:extLst>
          </p:cNvPr>
          <p:cNvSpPr txBox="1"/>
          <p:nvPr/>
        </p:nvSpPr>
        <p:spPr>
          <a:xfrm>
            <a:off x="7708937" y="9701918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NEW </a:t>
            </a:r>
            <a:r>
              <a:rPr kumimoji="1" lang="ko-KR" altLang="en-US" dirty="0"/>
              <a:t>유효성 검증 완료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149F33-B9FE-AD4F-981E-9B9C0096A229}"/>
              </a:ext>
            </a:extLst>
          </p:cNvPr>
          <p:cNvSpPr txBox="1"/>
          <p:nvPr/>
        </p:nvSpPr>
        <p:spPr>
          <a:xfrm>
            <a:off x="14058900" y="1789519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판관비가</a:t>
            </a:r>
            <a:r>
              <a:rPr kumimoji="1" lang="ko-KR" altLang="en-US" dirty="0"/>
              <a:t> 낮을수록 좋으니깐 유효함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C79AF525-8AE8-544D-AF43-EC2DA5118703}"/>
              </a:ext>
            </a:extLst>
          </p:cNvPr>
          <p:cNvSpPr/>
          <p:nvPr/>
        </p:nvSpPr>
        <p:spPr>
          <a:xfrm flipH="1" flipV="1">
            <a:off x="10096499" y="3391745"/>
            <a:ext cx="952499" cy="404687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B9FD3E3-B2A4-574A-A60C-F3FCF1F9C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693" y="2816221"/>
            <a:ext cx="7776569" cy="592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92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8381999" y="-39441"/>
            <a:ext cx="10058401" cy="10820400"/>
            <a:chOff x="0" y="0"/>
            <a:chExt cx="177212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72121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F5DD7AB9-A4D2-F642-9F8B-0CCB84B43975}"/>
              </a:ext>
            </a:extLst>
          </p:cNvPr>
          <p:cNvGrpSpPr/>
          <p:nvPr/>
        </p:nvGrpSpPr>
        <p:grpSpPr>
          <a:xfrm>
            <a:off x="4915993" y="571500"/>
            <a:ext cx="1562949" cy="417760"/>
            <a:chOff x="0" y="0"/>
            <a:chExt cx="570168" cy="152400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7E39C846-13D5-5E4A-A772-06693E774E45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74AA74A-FC47-A14A-BE51-BD45D38DA9E4}"/>
              </a:ext>
            </a:extLst>
          </p:cNvPr>
          <p:cNvSpPr/>
          <p:nvPr/>
        </p:nvSpPr>
        <p:spPr>
          <a:xfrm>
            <a:off x="914400" y="1219042"/>
            <a:ext cx="16535400" cy="8039258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7ECC33-C71D-B249-B38E-036D37F34769}"/>
              </a:ext>
            </a:extLst>
          </p:cNvPr>
          <p:cNvSpPr/>
          <p:nvPr/>
        </p:nvSpPr>
        <p:spPr>
          <a:xfrm>
            <a:off x="8001000" y="3543300"/>
            <a:ext cx="9144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ko-KR" altLang="en-US" sz="6000" dirty="0" err="1">
                <a:latin typeface="BM Jua" panose="02020603020101020101" pitchFamily="18" charset="-127"/>
                <a:ea typeface="BM Jua" panose="02020603020101020101" pitchFamily="18" charset="-127"/>
              </a:rPr>
              <a:t>밸류</a:t>
            </a:r>
            <a:r>
              <a:rPr kumimoji="1" lang="ko-KR" altLang="en-US" sz="6000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6000" dirty="0">
                <a:latin typeface="BM Jua" panose="02020603020101020101" pitchFamily="18" charset="-127"/>
                <a:ea typeface="BM Jua" panose="02020603020101020101" pitchFamily="18" charset="-127"/>
              </a:rPr>
              <a:t>- PBR</a:t>
            </a:r>
            <a:br>
              <a:rPr kumimoji="1" lang="ko-KR" altLang="en-US" sz="6000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ko-KR" altLang="en-US" sz="6000" dirty="0">
                <a:latin typeface="BM Jua" panose="02020603020101020101" pitchFamily="18" charset="-127"/>
                <a:ea typeface="BM Jua" panose="02020603020101020101" pitchFamily="18" charset="-127"/>
              </a:rPr>
              <a:t>퀄리티 </a:t>
            </a:r>
            <a:r>
              <a:rPr kumimoji="1" lang="en-US" altLang="ko-KR" sz="6000" dirty="0">
                <a:latin typeface="BM Jua" panose="02020603020101020101" pitchFamily="18" charset="-127"/>
                <a:ea typeface="BM Jua" panose="02020603020101020101" pitchFamily="18" charset="-127"/>
              </a:rPr>
              <a:t>-</a:t>
            </a:r>
            <a:r>
              <a:rPr kumimoji="1" lang="ko-KR" altLang="en-US" sz="6000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6000" dirty="0">
                <a:latin typeface="BM Jua" panose="02020603020101020101" pitchFamily="18" charset="-127"/>
                <a:ea typeface="BM Jua" panose="02020603020101020101" pitchFamily="18" charset="-127"/>
              </a:rPr>
              <a:t>ROE</a:t>
            </a:r>
          </a:p>
          <a:p>
            <a:r>
              <a:rPr kumimoji="1" lang="ko-KR" altLang="en-US" sz="6000" dirty="0">
                <a:latin typeface="BM Jua" panose="02020603020101020101" pitchFamily="18" charset="-127"/>
                <a:ea typeface="BM Jua" panose="02020603020101020101" pitchFamily="18" charset="-127"/>
              </a:rPr>
              <a:t>모멘텀 </a:t>
            </a:r>
            <a:r>
              <a:rPr kumimoji="1" lang="en-US" altLang="ko-KR" sz="6000" dirty="0">
                <a:latin typeface="BM Jua" panose="02020603020101020101" pitchFamily="18" charset="-127"/>
                <a:ea typeface="BM Jua" panose="02020603020101020101" pitchFamily="18" charset="-127"/>
              </a:rPr>
              <a:t>-</a:t>
            </a:r>
            <a:r>
              <a:rPr kumimoji="1" lang="ko-KR" altLang="en-US" sz="6000" dirty="0">
                <a:latin typeface="BM Jua" panose="02020603020101020101" pitchFamily="18" charset="-127"/>
                <a:ea typeface="BM Jua" panose="02020603020101020101" pitchFamily="18" charset="-127"/>
              </a:rPr>
              <a:t> 수익성</a:t>
            </a:r>
            <a:br>
              <a:rPr kumimoji="1" lang="en-US" altLang="ko-KR" sz="6000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en-US" altLang="ko-KR" sz="6000" dirty="0">
                <a:latin typeface="BM Jua" panose="02020603020101020101" pitchFamily="18" charset="-127"/>
                <a:ea typeface="BM Jua" panose="02020603020101020101" pitchFamily="18" charset="-127"/>
              </a:rPr>
              <a:t>NEW - NEW(</a:t>
            </a:r>
            <a:r>
              <a:rPr kumimoji="1" lang="ko-KR" altLang="en-US" sz="6000" dirty="0" err="1">
                <a:latin typeface="BM Jua" panose="02020603020101020101" pitchFamily="18" charset="-127"/>
                <a:ea typeface="BM Jua" panose="02020603020101020101" pitchFamily="18" charset="-127"/>
              </a:rPr>
              <a:t>판관비</a:t>
            </a:r>
            <a:r>
              <a:rPr kumimoji="1" lang="en-US" altLang="ko-KR" sz="6000" dirty="0">
                <a:latin typeface="BM Jua" panose="02020603020101020101" pitchFamily="18" charset="-127"/>
                <a:ea typeface="BM Jua" panose="02020603020101020101" pitchFamily="18" charset="-127"/>
              </a:rPr>
              <a:t>/</a:t>
            </a:r>
            <a:r>
              <a:rPr kumimoji="1" lang="ko-KR" altLang="en-US" sz="6000" dirty="0">
                <a:latin typeface="BM Jua" panose="02020603020101020101" pitchFamily="18" charset="-127"/>
                <a:ea typeface="BM Jua" panose="02020603020101020101" pitchFamily="18" charset="-127"/>
              </a:rPr>
              <a:t>시가총액</a:t>
            </a:r>
            <a:r>
              <a:rPr kumimoji="1" lang="en-US" altLang="ko-KR" sz="6000" dirty="0">
                <a:latin typeface="BM Jua" panose="02020603020101020101" pitchFamily="18" charset="-127"/>
                <a:ea typeface="BM Jua" panose="02020603020101020101" pitchFamily="18" charset="-127"/>
              </a:rPr>
              <a:t>)</a:t>
            </a:r>
            <a:endParaRPr lang="ko-KR" altLang="en-US" sz="6000" dirty="0"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6A45C36E-A5A7-7B47-B25F-F26B0A846E93}"/>
              </a:ext>
            </a:extLst>
          </p:cNvPr>
          <p:cNvSpPr txBox="1"/>
          <p:nvPr/>
        </p:nvSpPr>
        <p:spPr>
          <a:xfrm>
            <a:off x="5617732" y="580072"/>
            <a:ext cx="1305126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kumimoji="1" lang="ko-KR" altLang="en-US" sz="9600" b="1" dirty="0">
                <a:latin typeface="BM Jua" panose="02020603020101020101" pitchFamily="18" charset="-127"/>
                <a:ea typeface="BM Jua" panose="02020603020101020101" pitchFamily="18" charset="-127"/>
              </a:rPr>
              <a:t>최종 변수 확정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A1043CF1-D531-8940-AFDF-F365F694E268}"/>
              </a:ext>
            </a:extLst>
          </p:cNvPr>
          <p:cNvSpPr txBox="1"/>
          <p:nvPr/>
        </p:nvSpPr>
        <p:spPr>
          <a:xfrm>
            <a:off x="15615339" y="9690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23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8C8A18-889A-B842-B54C-B68B80326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386" y="3151523"/>
            <a:ext cx="4964614" cy="443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76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824"/>
            <a:ext cx="8270003" cy="10287000"/>
            <a:chOff x="0" y="0"/>
            <a:chExt cx="1701236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D372">
                <a:alpha val="17647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12469" y="-11824"/>
            <a:ext cx="9144000" cy="10287000"/>
            <a:chOff x="0" y="0"/>
            <a:chExt cx="1701236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5272439" y="8928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24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grpSp>
        <p:nvGrpSpPr>
          <p:cNvPr id="16" name="Group 12">
            <a:extLst>
              <a:ext uri="{FF2B5EF4-FFF2-40B4-BE49-F238E27FC236}">
                <a16:creationId xmlns:a16="http://schemas.microsoft.com/office/drawing/2014/main" id="{F5DD7AB9-A4D2-F642-9F8B-0CCB84B43975}"/>
              </a:ext>
            </a:extLst>
          </p:cNvPr>
          <p:cNvGrpSpPr/>
          <p:nvPr/>
        </p:nvGrpSpPr>
        <p:grpSpPr>
          <a:xfrm>
            <a:off x="5334000" y="3882948"/>
            <a:ext cx="2133600" cy="798760"/>
            <a:chOff x="0" y="0"/>
            <a:chExt cx="570168" cy="152400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7E39C846-13D5-5E4A-A772-06693E774E45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8" name="TextBox 8">
            <a:extLst>
              <a:ext uri="{FF2B5EF4-FFF2-40B4-BE49-F238E27FC236}">
                <a16:creationId xmlns:a16="http://schemas.microsoft.com/office/drawing/2014/main" id="{2DC2C326-190B-FE4A-A094-6035C2125A77}"/>
              </a:ext>
            </a:extLst>
          </p:cNvPr>
          <p:cNvSpPr txBox="1"/>
          <p:nvPr/>
        </p:nvSpPr>
        <p:spPr>
          <a:xfrm>
            <a:off x="2819400" y="4590808"/>
            <a:ext cx="13051268" cy="1009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</a:pPr>
            <a:r>
              <a:rPr lang="ko-KR" altLang="en-US" sz="10000" b="1" dirty="0">
                <a:latin typeface="BM Jua" panose="02020603020101020101" pitchFamily="18" charset="-127"/>
                <a:ea typeface="BM Jua" panose="02020603020101020101" pitchFamily="18" charset="-127"/>
              </a:rPr>
              <a:t>이후 진행 사항</a:t>
            </a:r>
            <a:endParaRPr lang="en-US" sz="10000" b="1" dirty="0"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63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8498633" y="38100"/>
            <a:ext cx="10058401" cy="10820400"/>
            <a:chOff x="0" y="0"/>
            <a:chExt cx="177212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72121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F5DD7AB9-A4D2-F642-9F8B-0CCB84B43975}"/>
              </a:ext>
            </a:extLst>
          </p:cNvPr>
          <p:cNvGrpSpPr/>
          <p:nvPr/>
        </p:nvGrpSpPr>
        <p:grpSpPr>
          <a:xfrm>
            <a:off x="5615573" y="723900"/>
            <a:ext cx="1562949" cy="417760"/>
            <a:chOff x="0" y="0"/>
            <a:chExt cx="570168" cy="152400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7E39C846-13D5-5E4A-A772-06693E774E45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8" name="TextBox 8">
            <a:extLst>
              <a:ext uri="{FF2B5EF4-FFF2-40B4-BE49-F238E27FC236}">
                <a16:creationId xmlns:a16="http://schemas.microsoft.com/office/drawing/2014/main" id="{2DC2C326-190B-FE4A-A094-6035C2125A77}"/>
              </a:ext>
            </a:extLst>
          </p:cNvPr>
          <p:cNvSpPr txBox="1"/>
          <p:nvPr/>
        </p:nvSpPr>
        <p:spPr>
          <a:xfrm>
            <a:off x="6608332" y="723900"/>
            <a:ext cx="1305126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kumimoji="1" lang="ko-KR" altLang="en-US" sz="9600" b="1" dirty="0">
                <a:latin typeface="BM Jua" panose="02020603020101020101" pitchFamily="18" charset="-127"/>
                <a:ea typeface="BM Jua" panose="02020603020101020101" pitchFamily="18" charset="-127"/>
              </a:rPr>
              <a:t>자산 분배</a:t>
            </a: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5B17B27F-CF14-9A43-92B3-9E3A08380E74}"/>
              </a:ext>
            </a:extLst>
          </p:cNvPr>
          <p:cNvSpPr/>
          <p:nvPr/>
        </p:nvSpPr>
        <p:spPr>
          <a:xfrm>
            <a:off x="1006322" y="4728419"/>
            <a:ext cx="4685977" cy="110088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F9D126-989F-FA4B-AA33-680E9A1E2602}"/>
              </a:ext>
            </a:extLst>
          </p:cNvPr>
          <p:cNvSpPr txBox="1"/>
          <p:nvPr/>
        </p:nvSpPr>
        <p:spPr>
          <a:xfrm>
            <a:off x="1959671" y="4963388"/>
            <a:ext cx="296267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latin typeface="BM Jua" panose="02020603020101020101" pitchFamily="18" charset="-127"/>
                <a:ea typeface="BM Jua" panose="02020603020101020101" pitchFamily="18" charset="-127"/>
              </a:rPr>
              <a:t>최적 가중치 결정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153AC6CE-D611-994D-8C36-8537B43421A4}"/>
              </a:ext>
            </a:extLst>
          </p:cNvPr>
          <p:cNvSpPr/>
          <p:nvPr/>
        </p:nvSpPr>
        <p:spPr>
          <a:xfrm>
            <a:off x="6797522" y="4728419"/>
            <a:ext cx="4685977" cy="110088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E61AD6-9511-2647-919F-D80BED2D6C50}"/>
              </a:ext>
            </a:extLst>
          </p:cNvPr>
          <p:cNvSpPr txBox="1"/>
          <p:nvPr/>
        </p:nvSpPr>
        <p:spPr>
          <a:xfrm>
            <a:off x="8321522" y="4963388"/>
            <a:ext cx="161294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 err="1">
                <a:latin typeface="BM Jua" panose="02020603020101020101" pitchFamily="18" charset="-127"/>
                <a:ea typeface="BM Jua" panose="02020603020101020101" pitchFamily="18" charset="-127"/>
              </a:rPr>
              <a:t>리밸런싱</a:t>
            </a:r>
            <a:endParaRPr kumimoji="1" lang="ko-KR" altLang="en-US" sz="3500" dirty="0"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254353D-B887-0E46-94A6-8DE653F1FECD}"/>
              </a:ext>
            </a:extLst>
          </p:cNvPr>
          <p:cNvSpPr/>
          <p:nvPr/>
        </p:nvSpPr>
        <p:spPr>
          <a:xfrm>
            <a:off x="12588722" y="4728419"/>
            <a:ext cx="4685977" cy="110088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39471BD-B904-DF45-B8CF-220736682EE0}"/>
              </a:ext>
            </a:extLst>
          </p:cNvPr>
          <p:cNvSpPr txBox="1"/>
          <p:nvPr/>
        </p:nvSpPr>
        <p:spPr>
          <a:xfrm>
            <a:off x="13542071" y="4963388"/>
            <a:ext cx="277832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latin typeface="BM Jua" panose="02020603020101020101" pitchFamily="18" charset="-127"/>
                <a:ea typeface="BM Jua" panose="02020603020101020101" pitchFamily="18" charset="-127"/>
              </a:rPr>
              <a:t>포트폴리오 구성</a:t>
            </a:r>
          </a:p>
        </p:txBody>
      </p:sp>
      <p:sp>
        <p:nvSpPr>
          <p:cNvPr id="60" name="오른쪽 화살표[R] 59">
            <a:extLst>
              <a:ext uri="{FF2B5EF4-FFF2-40B4-BE49-F238E27FC236}">
                <a16:creationId xmlns:a16="http://schemas.microsoft.com/office/drawing/2014/main" id="{91234176-297B-7347-9EF9-857687C59D86}"/>
              </a:ext>
            </a:extLst>
          </p:cNvPr>
          <p:cNvSpPr/>
          <p:nvPr/>
        </p:nvSpPr>
        <p:spPr>
          <a:xfrm>
            <a:off x="6108893" y="5088359"/>
            <a:ext cx="460953" cy="381000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오른쪽 화살표[R] 60">
            <a:extLst>
              <a:ext uri="{FF2B5EF4-FFF2-40B4-BE49-F238E27FC236}">
                <a16:creationId xmlns:a16="http://schemas.microsoft.com/office/drawing/2014/main" id="{F5A634F0-378D-9A45-8A3B-0D701F2AFED3}"/>
              </a:ext>
            </a:extLst>
          </p:cNvPr>
          <p:cNvSpPr/>
          <p:nvPr/>
        </p:nvSpPr>
        <p:spPr>
          <a:xfrm>
            <a:off x="11881571" y="5088359"/>
            <a:ext cx="460953" cy="381000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678DA044-0A70-614B-9CE3-8C5906400ADC}"/>
              </a:ext>
            </a:extLst>
          </p:cNvPr>
          <p:cNvSpPr txBox="1"/>
          <p:nvPr/>
        </p:nvSpPr>
        <p:spPr>
          <a:xfrm>
            <a:off x="15544800" y="94107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25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72287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8498633" y="8215"/>
            <a:ext cx="10058401" cy="10820400"/>
            <a:chOff x="0" y="0"/>
            <a:chExt cx="177212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72121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F5DD7AB9-A4D2-F642-9F8B-0CCB84B43975}"/>
              </a:ext>
            </a:extLst>
          </p:cNvPr>
          <p:cNvGrpSpPr/>
          <p:nvPr/>
        </p:nvGrpSpPr>
        <p:grpSpPr>
          <a:xfrm>
            <a:off x="5486400" y="723900"/>
            <a:ext cx="1562949" cy="417760"/>
            <a:chOff x="0" y="0"/>
            <a:chExt cx="570168" cy="152400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7E39C846-13D5-5E4A-A772-06693E774E45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8" name="TextBox 8">
            <a:extLst>
              <a:ext uri="{FF2B5EF4-FFF2-40B4-BE49-F238E27FC236}">
                <a16:creationId xmlns:a16="http://schemas.microsoft.com/office/drawing/2014/main" id="{2DC2C326-190B-FE4A-A094-6035C2125A77}"/>
              </a:ext>
            </a:extLst>
          </p:cNvPr>
          <p:cNvSpPr txBox="1"/>
          <p:nvPr/>
        </p:nvSpPr>
        <p:spPr>
          <a:xfrm>
            <a:off x="6479159" y="723900"/>
            <a:ext cx="1305126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kumimoji="1" lang="ko-KR" altLang="en-US" sz="9600" b="1" dirty="0">
                <a:latin typeface="BM Jua" panose="02020603020101020101" pitchFamily="18" charset="-127"/>
                <a:ea typeface="BM Jua" panose="02020603020101020101" pitchFamily="18" charset="-127"/>
              </a:rPr>
              <a:t>성능 테스트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153AC6CE-D611-994D-8C36-8537B43421A4}"/>
              </a:ext>
            </a:extLst>
          </p:cNvPr>
          <p:cNvSpPr/>
          <p:nvPr/>
        </p:nvSpPr>
        <p:spPr>
          <a:xfrm>
            <a:off x="2667000" y="4728419"/>
            <a:ext cx="4685977" cy="110088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E61AD6-9511-2647-919F-D80BED2D6C50}"/>
              </a:ext>
            </a:extLst>
          </p:cNvPr>
          <p:cNvSpPr txBox="1"/>
          <p:nvPr/>
        </p:nvSpPr>
        <p:spPr>
          <a:xfrm>
            <a:off x="4114800" y="4963388"/>
            <a:ext cx="161294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 err="1">
                <a:latin typeface="BM Jua" panose="02020603020101020101" pitchFamily="18" charset="-127"/>
                <a:ea typeface="BM Jua" panose="02020603020101020101" pitchFamily="18" charset="-127"/>
              </a:rPr>
              <a:t>리밸런싱</a:t>
            </a:r>
            <a:endParaRPr kumimoji="1" lang="ko-KR" altLang="en-US" sz="3500" dirty="0"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254353D-B887-0E46-94A6-8DE653F1FECD}"/>
              </a:ext>
            </a:extLst>
          </p:cNvPr>
          <p:cNvSpPr/>
          <p:nvPr/>
        </p:nvSpPr>
        <p:spPr>
          <a:xfrm>
            <a:off x="10401623" y="4694338"/>
            <a:ext cx="4685977" cy="110088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39471BD-B904-DF45-B8CF-220736682EE0}"/>
              </a:ext>
            </a:extLst>
          </p:cNvPr>
          <p:cNvSpPr txBox="1"/>
          <p:nvPr/>
        </p:nvSpPr>
        <p:spPr>
          <a:xfrm>
            <a:off x="11925010" y="4929307"/>
            <a:ext cx="163859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 err="1">
                <a:latin typeface="BM Jua" panose="02020603020101020101" pitchFamily="18" charset="-127"/>
                <a:ea typeface="BM Jua" panose="02020603020101020101" pitchFamily="18" charset="-127"/>
              </a:rPr>
              <a:t>벡테스팅</a:t>
            </a:r>
            <a:endParaRPr kumimoji="1" lang="ko-KR" altLang="en-US" sz="3500" dirty="0"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61" name="오른쪽 화살표[R] 60">
            <a:extLst>
              <a:ext uri="{FF2B5EF4-FFF2-40B4-BE49-F238E27FC236}">
                <a16:creationId xmlns:a16="http://schemas.microsoft.com/office/drawing/2014/main" id="{F5A634F0-378D-9A45-8A3B-0D701F2AFED3}"/>
              </a:ext>
            </a:extLst>
          </p:cNvPr>
          <p:cNvSpPr/>
          <p:nvPr/>
        </p:nvSpPr>
        <p:spPr>
          <a:xfrm>
            <a:off x="8763000" y="5033219"/>
            <a:ext cx="460953" cy="381000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678DA044-0A70-614B-9CE3-8C5906400ADC}"/>
              </a:ext>
            </a:extLst>
          </p:cNvPr>
          <p:cNvSpPr txBox="1"/>
          <p:nvPr/>
        </p:nvSpPr>
        <p:spPr>
          <a:xfrm>
            <a:off x="15544800" y="94107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26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72452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2">
            <a:extLst>
              <a:ext uri="{FF2B5EF4-FFF2-40B4-BE49-F238E27FC236}">
                <a16:creationId xmlns:a16="http://schemas.microsoft.com/office/drawing/2014/main" id="{0F1B5972-B285-8F46-9296-AD5D7C9BF025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0126CAF2-610D-E145-90BA-2B878508ABAB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369F3064-D4CB-F540-A594-2DBB9277259E}"/>
              </a:ext>
            </a:extLst>
          </p:cNvPr>
          <p:cNvSpPr txBox="1"/>
          <p:nvPr/>
        </p:nvSpPr>
        <p:spPr>
          <a:xfrm>
            <a:off x="1399674" y="1172914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한계점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1CFB423-20A7-7445-B38D-289F7BD34905}"/>
              </a:ext>
            </a:extLst>
          </p:cNvPr>
          <p:cNvSpPr txBox="1"/>
          <p:nvPr/>
        </p:nvSpPr>
        <p:spPr>
          <a:xfrm>
            <a:off x="15163800" y="93345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27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863850-BA43-EE48-87F1-61BE48EFEA78}"/>
              </a:ext>
            </a:extLst>
          </p:cNvPr>
          <p:cNvSpPr/>
          <p:nvPr/>
        </p:nvSpPr>
        <p:spPr>
          <a:xfrm>
            <a:off x="3810000" y="3010033"/>
            <a:ext cx="12039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BM Jua" panose="02020603020101020101" pitchFamily="18" charset="-127"/>
                <a:ea typeface="BM Jua" panose="02020603020101020101" pitchFamily="18" charset="-127"/>
              </a:rPr>
              <a:t>1.   재무적 요인 밖에 사용하지 못했다 -&gt; 수익률이 피처인                </a:t>
            </a:r>
            <a:r>
              <a:rPr lang="en-US" altLang="ko-KR" sz="4000" dirty="0">
                <a:latin typeface="BM Jua" panose="02020603020101020101" pitchFamily="18" charset="-127"/>
                <a:ea typeface="BM Jua" panose="02020603020101020101" pitchFamily="18" charset="-127"/>
              </a:rPr>
              <a:t>	</a:t>
            </a:r>
            <a:r>
              <a:rPr lang="ko-KR" altLang="en-US" sz="4000" dirty="0">
                <a:latin typeface="BM Jua" panose="02020603020101020101" pitchFamily="18" charset="-127"/>
                <a:ea typeface="BM Jua" panose="02020603020101020101" pitchFamily="18" charset="-127"/>
              </a:rPr>
              <a:t>모멘텀 전략의 유효성이 확인되지 않았다.</a:t>
            </a:r>
          </a:p>
          <a:p>
            <a:r>
              <a:rPr lang="ko-KR" altLang="en-US" sz="4000" dirty="0">
                <a:latin typeface="BM Jua" panose="02020603020101020101" pitchFamily="18" charset="-127"/>
                <a:ea typeface="BM Jua" panose="02020603020101020101" pitchFamily="18" charset="-127"/>
              </a:rPr>
              <a:t>2.   환율, 금리와 같은 </a:t>
            </a:r>
            <a:r>
              <a:rPr lang="ko-KR" altLang="en-US" sz="4000" dirty="0" err="1">
                <a:latin typeface="BM Jua" panose="02020603020101020101" pitchFamily="18" charset="-127"/>
                <a:ea typeface="BM Jua" panose="02020603020101020101" pitchFamily="18" charset="-127"/>
              </a:rPr>
              <a:t>외부요인을</a:t>
            </a:r>
            <a:r>
              <a:rPr lang="ko-KR" altLang="en-US" sz="4000" dirty="0">
                <a:latin typeface="BM Jua" panose="02020603020101020101" pitchFamily="18" charset="-127"/>
                <a:ea typeface="BM Jua" panose="02020603020101020101" pitchFamily="18" charset="-127"/>
              </a:rPr>
              <a:t> 반영하지 못했다.</a:t>
            </a:r>
          </a:p>
          <a:p>
            <a:pPr marL="742950" indent="-742950">
              <a:buAutoNum type="arabicPeriod" startAt="3"/>
            </a:pPr>
            <a:r>
              <a:rPr lang="ko-KR" altLang="en-US" sz="4000" dirty="0">
                <a:latin typeface="BM Jua" panose="02020603020101020101" pitchFamily="18" charset="-127"/>
                <a:ea typeface="BM Jua" panose="02020603020101020101" pitchFamily="18" charset="-127"/>
              </a:rPr>
              <a:t>데이터 불균형 문제(코스피)</a:t>
            </a:r>
            <a:endParaRPr lang="en-US" altLang="ko-KR" sz="4000" dirty="0"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pPr marL="742950" indent="-742950">
              <a:buAutoNum type="arabicPeriod" startAt="3"/>
            </a:pPr>
            <a:r>
              <a:rPr lang="en-US" altLang="ko-KR" sz="4000" dirty="0">
                <a:latin typeface="BM Jua" panose="02020603020101020101" pitchFamily="18" charset="-127"/>
                <a:ea typeface="BM Jua" panose="02020603020101020101" pitchFamily="18" charset="-127"/>
              </a:rPr>
              <a:t>NEW</a:t>
            </a:r>
            <a:r>
              <a:rPr lang="ko-KR" altLang="en-US" sz="4000" dirty="0" err="1">
                <a:latin typeface="BM Jua" panose="02020603020101020101" pitchFamily="18" charset="-127"/>
                <a:ea typeface="BM Jua" panose="02020603020101020101" pitchFamily="18" charset="-127"/>
              </a:rPr>
              <a:t>팩터가</a:t>
            </a:r>
            <a:r>
              <a:rPr lang="ko-KR" altLang="en-US" sz="4000" dirty="0">
                <a:latin typeface="BM Jua" panose="02020603020101020101" pitchFamily="18" charset="-127"/>
                <a:ea typeface="BM Jua" panose="02020603020101020101" pitchFamily="18" charset="-127"/>
              </a:rPr>
              <a:t> 사실 재무적 안정성을 기준으로 하는 퀄리티 </a:t>
            </a:r>
            <a:r>
              <a:rPr lang="ko-KR" altLang="en-US" sz="4000" dirty="0" err="1">
                <a:latin typeface="BM Jua" panose="02020603020101020101" pitchFamily="18" charset="-127"/>
                <a:ea typeface="BM Jua" panose="02020603020101020101" pitchFamily="18" charset="-127"/>
              </a:rPr>
              <a:t>팩터에</a:t>
            </a:r>
            <a:r>
              <a:rPr lang="ko-KR" altLang="en-US" sz="4000" dirty="0">
                <a:latin typeface="BM Jua" panose="02020603020101020101" pitchFamily="18" charset="-127"/>
                <a:ea typeface="BM Jua" panose="02020603020101020101" pitchFamily="18" charset="-127"/>
              </a:rPr>
              <a:t> 편입되야한다는 사실을 뒤늦게 </a:t>
            </a:r>
            <a:r>
              <a:rPr lang="ko-KR" altLang="en-US" sz="4000" dirty="0" err="1">
                <a:latin typeface="BM Jua" panose="02020603020101020101" pitchFamily="18" charset="-127"/>
                <a:ea typeface="BM Jua" panose="02020603020101020101" pitchFamily="18" charset="-127"/>
              </a:rPr>
              <a:t>알게됨</a:t>
            </a:r>
            <a:endParaRPr lang="en-US" altLang="ko-KR" sz="4000" dirty="0"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pPr marL="742950" indent="-742950">
              <a:buAutoNum type="arabicPeriod" startAt="3"/>
            </a:pPr>
            <a:r>
              <a:rPr lang="ko-KR" altLang="en-US" sz="4000" dirty="0">
                <a:latin typeface="BM Jua" panose="02020603020101020101" pitchFamily="18" charset="-127"/>
                <a:ea typeface="BM Jua" panose="02020603020101020101" pitchFamily="18" charset="-127"/>
              </a:rPr>
              <a:t>여러가지 새로운 </a:t>
            </a:r>
            <a:r>
              <a:rPr lang="ko-KR" altLang="en-US" sz="4000" dirty="0" err="1">
                <a:latin typeface="BM Jua" panose="02020603020101020101" pitchFamily="18" charset="-127"/>
                <a:ea typeface="BM Jua" panose="02020603020101020101" pitchFamily="18" charset="-127"/>
              </a:rPr>
              <a:t>팩터를</a:t>
            </a:r>
            <a:r>
              <a:rPr lang="ko-KR" altLang="en-US" sz="4000" dirty="0">
                <a:latin typeface="BM Jua" panose="02020603020101020101" pitchFamily="18" charset="-127"/>
                <a:ea typeface="BM Jua" panose="02020603020101020101" pitchFamily="18" charset="-127"/>
              </a:rPr>
              <a:t> 시도해보지 못함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D5AC6BF-DBB2-AA48-AD64-8D6FAB5D0289}"/>
              </a:ext>
            </a:extLst>
          </p:cNvPr>
          <p:cNvSpPr/>
          <p:nvPr/>
        </p:nvSpPr>
        <p:spPr>
          <a:xfrm>
            <a:off x="3048000" y="2001172"/>
            <a:ext cx="12649200" cy="64008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6343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8777" y="2946915"/>
            <a:ext cx="4280995" cy="6311385"/>
            <a:chOff x="0" y="0"/>
            <a:chExt cx="6213285" cy="916012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6149785" cy="9096621"/>
            </a:xfrm>
            <a:custGeom>
              <a:avLst/>
              <a:gdLst/>
              <a:ahLst/>
              <a:cxnLst/>
              <a:rect l="l" t="t" r="r" b="b"/>
              <a:pathLst>
                <a:path w="6149785" h="9096621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213285" cy="9160121"/>
            </a:xfrm>
            <a:custGeom>
              <a:avLst/>
              <a:gdLst/>
              <a:ahLst/>
              <a:cxnLst/>
              <a:rect l="l" t="t" r="r" b="b"/>
              <a:pathLst>
                <a:path w="6213285" h="9160121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88777" y="3598536"/>
            <a:ext cx="428099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4622532" y="2946915"/>
            <a:ext cx="4280995" cy="6311385"/>
            <a:chOff x="0" y="0"/>
            <a:chExt cx="6213285" cy="9160122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6149785" cy="9096621"/>
            </a:xfrm>
            <a:custGeom>
              <a:avLst/>
              <a:gdLst/>
              <a:ahLst/>
              <a:cxnLst/>
              <a:rect l="l" t="t" r="r" b="b"/>
              <a:pathLst>
                <a:path w="6149785" h="9096621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213285" cy="9160121"/>
            </a:xfrm>
            <a:custGeom>
              <a:avLst/>
              <a:gdLst/>
              <a:ahLst/>
              <a:cxnLst/>
              <a:rect l="l" t="t" r="r" b="b"/>
              <a:pathLst>
                <a:path w="6213285" h="9160121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10" name="AutoShape 10"/>
          <p:cNvSpPr/>
          <p:nvPr/>
        </p:nvSpPr>
        <p:spPr>
          <a:xfrm>
            <a:off x="4622532" y="3598536"/>
            <a:ext cx="428099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9156288" y="2946915"/>
            <a:ext cx="4280995" cy="6311385"/>
            <a:chOff x="0" y="0"/>
            <a:chExt cx="6213285" cy="9160122"/>
          </a:xfrm>
        </p:grpSpPr>
        <p:sp>
          <p:nvSpPr>
            <p:cNvPr id="12" name="Freeform 12"/>
            <p:cNvSpPr/>
            <p:nvPr/>
          </p:nvSpPr>
          <p:spPr>
            <a:xfrm>
              <a:off x="31750" y="31750"/>
              <a:ext cx="6149785" cy="9096621"/>
            </a:xfrm>
            <a:custGeom>
              <a:avLst/>
              <a:gdLst/>
              <a:ahLst/>
              <a:cxnLst/>
              <a:rect l="l" t="t" r="r" b="b"/>
              <a:pathLst>
                <a:path w="6149785" h="9096621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213285" cy="9160121"/>
            </a:xfrm>
            <a:custGeom>
              <a:avLst/>
              <a:gdLst/>
              <a:ahLst/>
              <a:cxnLst/>
              <a:rect l="l" t="t" r="r" b="b"/>
              <a:pathLst>
                <a:path w="6213285" h="9160121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14" name="AutoShape 14"/>
          <p:cNvSpPr/>
          <p:nvPr/>
        </p:nvSpPr>
        <p:spPr>
          <a:xfrm>
            <a:off x="9156288" y="3598536"/>
            <a:ext cx="428099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493830" y="4084311"/>
            <a:ext cx="3588583" cy="3588583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2"/>
              <a:stretch>
                <a:fillRect t="-10602" b="-39521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F5C853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5027586" y="4084311"/>
            <a:ext cx="3588583" cy="3588583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3"/>
              <a:stretch>
                <a:fillRect t="-962" b="-49161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BE50A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9561341" y="4084311"/>
            <a:ext cx="3588583" cy="3588583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t="-8995" b="-41128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008D70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984592" y="683817"/>
            <a:ext cx="13376007" cy="1716984"/>
            <a:chOff x="0" y="0"/>
            <a:chExt cx="21126681" cy="2711883"/>
          </a:xfrm>
        </p:grpSpPr>
        <p:sp>
          <p:nvSpPr>
            <p:cNvPr id="25" name="Freeform 25"/>
            <p:cNvSpPr/>
            <p:nvPr/>
          </p:nvSpPr>
          <p:spPr>
            <a:xfrm>
              <a:off x="31750" y="31750"/>
              <a:ext cx="21063181" cy="2648383"/>
            </a:xfrm>
            <a:custGeom>
              <a:avLst/>
              <a:gdLst/>
              <a:ahLst/>
              <a:cxnLst/>
              <a:rect l="l" t="t" r="r" b="b"/>
              <a:pathLst>
                <a:path w="21063181" h="2648383">
                  <a:moveTo>
                    <a:pt x="20970470" y="2648383"/>
                  </a:moveTo>
                  <a:lnTo>
                    <a:pt x="92710" y="2648383"/>
                  </a:lnTo>
                  <a:cubicBezTo>
                    <a:pt x="41910" y="2648383"/>
                    <a:pt x="0" y="2606473"/>
                    <a:pt x="0" y="255567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69201" y="0"/>
                  </a:lnTo>
                  <a:cubicBezTo>
                    <a:pt x="21020001" y="0"/>
                    <a:pt x="21061911" y="41910"/>
                    <a:pt x="21061911" y="92710"/>
                  </a:cubicBezTo>
                  <a:lnTo>
                    <a:pt x="21061911" y="2554403"/>
                  </a:lnTo>
                  <a:cubicBezTo>
                    <a:pt x="21063181" y="2606473"/>
                    <a:pt x="21021270" y="2648383"/>
                    <a:pt x="20970470" y="26483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21126681" cy="2711883"/>
            </a:xfrm>
            <a:custGeom>
              <a:avLst/>
              <a:gdLst/>
              <a:ahLst/>
              <a:cxnLst/>
              <a:rect l="l" t="t" r="r" b="b"/>
              <a:pathLst>
                <a:path w="21126681" h="2711883">
                  <a:moveTo>
                    <a:pt x="21002220" y="59690"/>
                  </a:moveTo>
                  <a:cubicBezTo>
                    <a:pt x="21037781" y="59690"/>
                    <a:pt x="21066990" y="88900"/>
                    <a:pt x="21066990" y="124460"/>
                  </a:cubicBezTo>
                  <a:lnTo>
                    <a:pt x="21066990" y="2587423"/>
                  </a:lnTo>
                  <a:cubicBezTo>
                    <a:pt x="21066990" y="2622983"/>
                    <a:pt x="21037781" y="2652193"/>
                    <a:pt x="21002220" y="2652193"/>
                  </a:cubicBezTo>
                  <a:lnTo>
                    <a:pt x="124460" y="2652193"/>
                  </a:lnTo>
                  <a:cubicBezTo>
                    <a:pt x="88900" y="2652193"/>
                    <a:pt x="59690" y="2622983"/>
                    <a:pt x="59690" y="258742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002220" y="59690"/>
                  </a:lnTo>
                  <a:moveTo>
                    <a:pt x="210022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87423"/>
                  </a:lnTo>
                  <a:cubicBezTo>
                    <a:pt x="0" y="2656003"/>
                    <a:pt x="55880" y="2711883"/>
                    <a:pt x="124460" y="2711883"/>
                  </a:cubicBezTo>
                  <a:lnTo>
                    <a:pt x="21002220" y="2711883"/>
                  </a:lnTo>
                  <a:cubicBezTo>
                    <a:pt x="21070801" y="2711883"/>
                    <a:pt x="21126681" y="2656003"/>
                    <a:pt x="21126681" y="2587423"/>
                  </a:cubicBezTo>
                  <a:lnTo>
                    <a:pt x="21126681" y="124460"/>
                  </a:lnTo>
                  <a:cubicBezTo>
                    <a:pt x="21126681" y="55880"/>
                    <a:pt x="21070801" y="0"/>
                    <a:pt x="21002220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3231680" y="3205422"/>
            <a:ext cx="819386" cy="227854"/>
            <a:chOff x="0" y="0"/>
            <a:chExt cx="1092514" cy="303805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303805" cy="303805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D70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394726" y="0"/>
              <a:ext cx="303805" cy="303805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E50AF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788710" y="0"/>
              <a:ext cx="303805" cy="303805"/>
              <a:chOff x="0" y="0"/>
              <a:chExt cx="812800" cy="812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C64F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grpSp>
        <p:nvGrpSpPr>
          <p:cNvPr id="47" name="Group 47"/>
          <p:cNvGrpSpPr/>
          <p:nvPr/>
        </p:nvGrpSpPr>
        <p:grpSpPr>
          <a:xfrm>
            <a:off x="7765436" y="3205422"/>
            <a:ext cx="819386" cy="227854"/>
            <a:chOff x="0" y="0"/>
            <a:chExt cx="1092514" cy="30380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03805" cy="303805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D70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394726" y="0"/>
              <a:ext cx="303805" cy="303805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E50AF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788710" y="0"/>
              <a:ext cx="303805" cy="303805"/>
              <a:chOff x="0" y="0"/>
              <a:chExt cx="812800" cy="8128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C64F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grpSp>
        <p:nvGrpSpPr>
          <p:cNvPr id="57" name="Group 57"/>
          <p:cNvGrpSpPr/>
          <p:nvPr/>
        </p:nvGrpSpPr>
        <p:grpSpPr>
          <a:xfrm>
            <a:off x="12299191" y="3205422"/>
            <a:ext cx="819386" cy="227854"/>
            <a:chOff x="0" y="0"/>
            <a:chExt cx="1092514" cy="303805"/>
          </a:xfrm>
        </p:grpSpPr>
        <p:grpSp>
          <p:nvGrpSpPr>
            <p:cNvPr id="58" name="Group 58"/>
            <p:cNvGrpSpPr/>
            <p:nvPr/>
          </p:nvGrpSpPr>
          <p:grpSpPr>
            <a:xfrm>
              <a:off x="0" y="0"/>
              <a:ext cx="303805" cy="303805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D70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394726" y="0"/>
              <a:ext cx="303805" cy="303805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E50AF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788710" y="0"/>
              <a:ext cx="303805" cy="303805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C64F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69" name="TextBox 69"/>
          <p:cNvSpPr txBox="1"/>
          <p:nvPr/>
        </p:nvSpPr>
        <p:spPr>
          <a:xfrm>
            <a:off x="493830" y="7749094"/>
            <a:ext cx="3588583" cy="51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en-US" sz="2953" dirty="0">
                <a:solidFill>
                  <a:srgbClr val="000000"/>
                </a:solidFill>
                <a:latin typeface="Asap Condensed Bold"/>
              </a:rPr>
              <a:t>Olivia Wilson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5000086" y="7749094"/>
            <a:ext cx="3588583" cy="51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en-US" sz="2953" dirty="0">
                <a:solidFill>
                  <a:srgbClr val="000000"/>
                </a:solidFill>
                <a:latin typeface="Asap Condensed Bold"/>
              </a:rPr>
              <a:t>Connor Hamilton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9506341" y="7749094"/>
            <a:ext cx="3588583" cy="515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en-US" sz="2953" dirty="0">
                <a:solidFill>
                  <a:srgbClr val="000000"/>
                </a:solidFill>
                <a:latin typeface="Asap Condensed Bold"/>
              </a:rPr>
              <a:t>Howard Ong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2913222" y="1262125"/>
            <a:ext cx="7699617" cy="1309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  <a:spcBef>
                <a:spcPct val="0"/>
              </a:spcBef>
            </a:pPr>
            <a:r>
              <a:rPr lang="en-US" sz="7700">
                <a:solidFill>
                  <a:srgbClr val="000000"/>
                </a:solidFill>
                <a:latin typeface="Fredoka One"/>
              </a:rPr>
              <a:t>THE TEAM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493830" y="8281990"/>
            <a:ext cx="3588583" cy="480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  <a:spcBef>
                <a:spcPct val="0"/>
              </a:spcBef>
            </a:pPr>
            <a:r>
              <a:rPr lang="en-US" sz="2817" spc="101" dirty="0">
                <a:solidFill>
                  <a:srgbClr val="000000"/>
                </a:solidFill>
                <a:latin typeface="Dumondi Condensed Italics"/>
              </a:rPr>
              <a:t>Project manager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5000086" y="8281990"/>
            <a:ext cx="3588583" cy="480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  <a:spcBef>
                <a:spcPct val="0"/>
              </a:spcBef>
            </a:pPr>
            <a:r>
              <a:rPr lang="en-US" sz="2817" spc="101" dirty="0">
                <a:solidFill>
                  <a:srgbClr val="000000"/>
                </a:solidFill>
                <a:latin typeface="Dumondi Condensed Italics"/>
              </a:rPr>
              <a:t>Marketing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9506341" y="8281990"/>
            <a:ext cx="3588583" cy="480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  <a:spcBef>
                <a:spcPct val="0"/>
              </a:spcBef>
            </a:pPr>
            <a:r>
              <a:rPr lang="en-US" sz="2817" spc="101" dirty="0">
                <a:solidFill>
                  <a:srgbClr val="000000"/>
                </a:solidFill>
                <a:latin typeface="Dumondi Condensed Italics"/>
              </a:rPr>
              <a:t>Manager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241177" y="3099315"/>
            <a:ext cx="4280995" cy="6311385"/>
            <a:chOff x="0" y="0"/>
            <a:chExt cx="6213285" cy="9160122"/>
          </a:xfrm>
        </p:grpSpPr>
        <p:sp>
          <p:nvSpPr>
            <p:cNvPr id="77" name="Freeform 77"/>
            <p:cNvSpPr/>
            <p:nvPr/>
          </p:nvSpPr>
          <p:spPr>
            <a:xfrm>
              <a:off x="31750" y="31750"/>
              <a:ext cx="6149785" cy="9096621"/>
            </a:xfrm>
            <a:custGeom>
              <a:avLst/>
              <a:gdLst/>
              <a:ahLst/>
              <a:cxnLst/>
              <a:rect l="l" t="t" r="r" b="b"/>
              <a:pathLst>
                <a:path w="6149785" h="9096621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8" name="Freeform 78"/>
            <p:cNvSpPr/>
            <p:nvPr/>
          </p:nvSpPr>
          <p:spPr>
            <a:xfrm>
              <a:off x="0" y="0"/>
              <a:ext cx="6213285" cy="9160121"/>
            </a:xfrm>
            <a:custGeom>
              <a:avLst/>
              <a:gdLst/>
              <a:ahLst/>
              <a:cxnLst/>
              <a:rect l="l" t="t" r="r" b="b"/>
              <a:pathLst>
                <a:path w="6213285" h="9160121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79" name="AutoShape 79"/>
          <p:cNvSpPr/>
          <p:nvPr/>
        </p:nvSpPr>
        <p:spPr>
          <a:xfrm>
            <a:off x="272525" y="3750936"/>
            <a:ext cx="422777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0" name="Group 80"/>
          <p:cNvGrpSpPr/>
          <p:nvPr/>
        </p:nvGrpSpPr>
        <p:grpSpPr>
          <a:xfrm>
            <a:off x="4774932" y="3099315"/>
            <a:ext cx="4280995" cy="6311385"/>
            <a:chOff x="0" y="0"/>
            <a:chExt cx="6213285" cy="9160122"/>
          </a:xfrm>
        </p:grpSpPr>
        <p:sp>
          <p:nvSpPr>
            <p:cNvPr id="81" name="Freeform 81"/>
            <p:cNvSpPr/>
            <p:nvPr/>
          </p:nvSpPr>
          <p:spPr>
            <a:xfrm>
              <a:off x="31750" y="31750"/>
              <a:ext cx="6149785" cy="9096621"/>
            </a:xfrm>
            <a:custGeom>
              <a:avLst/>
              <a:gdLst/>
              <a:ahLst/>
              <a:cxnLst/>
              <a:rect l="l" t="t" r="r" b="b"/>
              <a:pathLst>
                <a:path w="6149785" h="9096621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2" name="Freeform 82"/>
            <p:cNvSpPr/>
            <p:nvPr/>
          </p:nvSpPr>
          <p:spPr>
            <a:xfrm>
              <a:off x="0" y="0"/>
              <a:ext cx="6213285" cy="9160121"/>
            </a:xfrm>
            <a:custGeom>
              <a:avLst/>
              <a:gdLst/>
              <a:ahLst/>
              <a:cxnLst/>
              <a:rect l="l" t="t" r="r" b="b"/>
              <a:pathLst>
                <a:path w="6213285" h="9160121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83" name="AutoShape 83"/>
          <p:cNvSpPr/>
          <p:nvPr/>
        </p:nvSpPr>
        <p:spPr>
          <a:xfrm>
            <a:off x="4806280" y="3750936"/>
            <a:ext cx="424964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4" name="Group 84"/>
          <p:cNvGrpSpPr/>
          <p:nvPr/>
        </p:nvGrpSpPr>
        <p:grpSpPr>
          <a:xfrm>
            <a:off x="9308688" y="3099315"/>
            <a:ext cx="4280995" cy="6311385"/>
            <a:chOff x="0" y="0"/>
            <a:chExt cx="6213285" cy="9160122"/>
          </a:xfrm>
        </p:grpSpPr>
        <p:sp>
          <p:nvSpPr>
            <p:cNvPr id="85" name="Freeform 85"/>
            <p:cNvSpPr/>
            <p:nvPr/>
          </p:nvSpPr>
          <p:spPr>
            <a:xfrm>
              <a:off x="31750" y="31750"/>
              <a:ext cx="6149785" cy="9096621"/>
            </a:xfrm>
            <a:custGeom>
              <a:avLst/>
              <a:gdLst/>
              <a:ahLst/>
              <a:cxnLst/>
              <a:rect l="l" t="t" r="r" b="b"/>
              <a:pathLst>
                <a:path w="6149785" h="9096621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6" name="Freeform 86"/>
            <p:cNvSpPr/>
            <p:nvPr/>
          </p:nvSpPr>
          <p:spPr>
            <a:xfrm>
              <a:off x="0" y="0"/>
              <a:ext cx="6213285" cy="9160121"/>
            </a:xfrm>
            <a:custGeom>
              <a:avLst/>
              <a:gdLst/>
              <a:ahLst/>
              <a:cxnLst/>
              <a:rect l="l" t="t" r="r" b="b"/>
              <a:pathLst>
                <a:path w="6213285" h="9160121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87" name="AutoShape 87"/>
          <p:cNvSpPr/>
          <p:nvPr/>
        </p:nvSpPr>
        <p:spPr>
          <a:xfrm>
            <a:off x="9340036" y="3750936"/>
            <a:ext cx="422777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7" name="Group 97"/>
          <p:cNvGrpSpPr/>
          <p:nvPr/>
        </p:nvGrpSpPr>
        <p:grpSpPr>
          <a:xfrm>
            <a:off x="2136992" y="836217"/>
            <a:ext cx="13376007" cy="1716984"/>
            <a:chOff x="0" y="0"/>
            <a:chExt cx="21126681" cy="2711883"/>
          </a:xfrm>
        </p:grpSpPr>
        <p:sp>
          <p:nvSpPr>
            <p:cNvPr id="98" name="Freeform 98"/>
            <p:cNvSpPr/>
            <p:nvPr/>
          </p:nvSpPr>
          <p:spPr>
            <a:xfrm>
              <a:off x="31750" y="31750"/>
              <a:ext cx="21063181" cy="2648383"/>
            </a:xfrm>
            <a:custGeom>
              <a:avLst/>
              <a:gdLst/>
              <a:ahLst/>
              <a:cxnLst/>
              <a:rect l="l" t="t" r="r" b="b"/>
              <a:pathLst>
                <a:path w="21063181" h="2648383">
                  <a:moveTo>
                    <a:pt x="20970470" y="2648383"/>
                  </a:moveTo>
                  <a:lnTo>
                    <a:pt x="92710" y="2648383"/>
                  </a:lnTo>
                  <a:cubicBezTo>
                    <a:pt x="41910" y="2648383"/>
                    <a:pt x="0" y="2606473"/>
                    <a:pt x="0" y="255567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69201" y="0"/>
                  </a:lnTo>
                  <a:cubicBezTo>
                    <a:pt x="21020001" y="0"/>
                    <a:pt x="21061911" y="41910"/>
                    <a:pt x="21061911" y="92710"/>
                  </a:cubicBezTo>
                  <a:lnTo>
                    <a:pt x="21061911" y="2554403"/>
                  </a:lnTo>
                  <a:cubicBezTo>
                    <a:pt x="21063181" y="2606473"/>
                    <a:pt x="21021270" y="2648383"/>
                    <a:pt x="20970470" y="26483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9" name="Freeform 99"/>
            <p:cNvSpPr/>
            <p:nvPr/>
          </p:nvSpPr>
          <p:spPr>
            <a:xfrm>
              <a:off x="0" y="0"/>
              <a:ext cx="21126681" cy="2711883"/>
            </a:xfrm>
            <a:custGeom>
              <a:avLst/>
              <a:gdLst/>
              <a:ahLst/>
              <a:cxnLst/>
              <a:rect l="l" t="t" r="r" b="b"/>
              <a:pathLst>
                <a:path w="21126681" h="2711883">
                  <a:moveTo>
                    <a:pt x="21002220" y="59690"/>
                  </a:moveTo>
                  <a:cubicBezTo>
                    <a:pt x="21037781" y="59690"/>
                    <a:pt x="21066990" y="88900"/>
                    <a:pt x="21066990" y="124460"/>
                  </a:cubicBezTo>
                  <a:lnTo>
                    <a:pt x="21066990" y="2587423"/>
                  </a:lnTo>
                  <a:cubicBezTo>
                    <a:pt x="21066990" y="2622983"/>
                    <a:pt x="21037781" y="2652193"/>
                    <a:pt x="21002220" y="2652193"/>
                  </a:cubicBezTo>
                  <a:lnTo>
                    <a:pt x="124460" y="2652193"/>
                  </a:lnTo>
                  <a:cubicBezTo>
                    <a:pt x="88900" y="2652193"/>
                    <a:pt x="59690" y="2622983"/>
                    <a:pt x="59690" y="258742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002220" y="59690"/>
                  </a:lnTo>
                  <a:moveTo>
                    <a:pt x="210022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87423"/>
                  </a:lnTo>
                  <a:cubicBezTo>
                    <a:pt x="0" y="2656003"/>
                    <a:pt x="55880" y="2711883"/>
                    <a:pt x="124460" y="2711883"/>
                  </a:cubicBezTo>
                  <a:lnTo>
                    <a:pt x="21002220" y="2711883"/>
                  </a:lnTo>
                  <a:cubicBezTo>
                    <a:pt x="21070801" y="2711883"/>
                    <a:pt x="21126681" y="2656003"/>
                    <a:pt x="21126681" y="2587423"/>
                  </a:cubicBezTo>
                  <a:lnTo>
                    <a:pt x="21126681" y="124460"/>
                  </a:lnTo>
                  <a:cubicBezTo>
                    <a:pt x="21126681" y="55880"/>
                    <a:pt x="21070801" y="0"/>
                    <a:pt x="21002220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00" name="Group 100"/>
          <p:cNvGrpSpPr/>
          <p:nvPr/>
        </p:nvGrpSpPr>
        <p:grpSpPr>
          <a:xfrm>
            <a:off x="2459234" y="1167965"/>
            <a:ext cx="1022720" cy="284397"/>
            <a:chOff x="0" y="0"/>
            <a:chExt cx="1363627" cy="379195"/>
          </a:xfrm>
        </p:grpSpPr>
        <p:grpSp>
          <p:nvGrpSpPr>
            <p:cNvPr id="101" name="Group 101"/>
            <p:cNvGrpSpPr/>
            <p:nvPr/>
          </p:nvGrpSpPr>
          <p:grpSpPr>
            <a:xfrm>
              <a:off x="0" y="0"/>
              <a:ext cx="379195" cy="379195"/>
              <a:chOff x="0" y="0"/>
              <a:chExt cx="812800" cy="81280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D70"/>
              </a:solidFill>
            </p:spPr>
          </p:sp>
          <p:sp>
            <p:nvSpPr>
              <p:cNvPr id="103" name="TextBox 10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>
              <a:off x="492679" y="0"/>
              <a:ext cx="379195" cy="379195"/>
              <a:chOff x="0" y="0"/>
              <a:chExt cx="812800" cy="812800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E50AF"/>
              </a:solidFill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7" name="Group 107"/>
            <p:cNvGrpSpPr/>
            <p:nvPr/>
          </p:nvGrpSpPr>
          <p:grpSpPr>
            <a:xfrm>
              <a:off x="984431" y="0"/>
              <a:ext cx="379195" cy="379195"/>
              <a:chOff x="0" y="0"/>
              <a:chExt cx="812800" cy="8128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C64F"/>
              </a:solidFill>
            </p:spPr>
          </p:sp>
          <p:sp>
            <p:nvSpPr>
              <p:cNvPr id="109" name="TextBox 10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10" name="Group 110"/>
          <p:cNvGrpSpPr/>
          <p:nvPr/>
        </p:nvGrpSpPr>
        <p:grpSpPr>
          <a:xfrm>
            <a:off x="3384080" y="3357822"/>
            <a:ext cx="819386" cy="227854"/>
            <a:chOff x="0" y="0"/>
            <a:chExt cx="1092514" cy="303805"/>
          </a:xfrm>
        </p:grpSpPr>
        <p:grpSp>
          <p:nvGrpSpPr>
            <p:cNvPr id="111" name="Group 111"/>
            <p:cNvGrpSpPr/>
            <p:nvPr/>
          </p:nvGrpSpPr>
          <p:grpSpPr>
            <a:xfrm>
              <a:off x="0" y="0"/>
              <a:ext cx="303805" cy="303805"/>
              <a:chOff x="0" y="0"/>
              <a:chExt cx="812800" cy="8128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D70"/>
              </a:solidFill>
            </p:spPr>
          </p:sp>
          <p:sp>
            <p:nvSpPr>
              <p:cNvPr id="113" name="TextBox 1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>
              <a:off x="394726" y="0"/>
              <a:ext cx="303805" cy="303805"/>
              <a:chOff x="0" y="0"/>
              <a:chExt cx="812800" cy="812800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E50AF"/>
              </a:solidFill>
            </p:spPr>
          </p:sp>
          <p:sp>
            <p:nvSpPr>
              <p:cNvPr id="116" name="TextBox 1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>
              <a:off x="788710" y="0"/>
              <a:ext cx="303805" cy="303805"/>
              <a:chOff x="0" y="0"/>
              <a:chExt cx="812800" cy="8128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C64F"/>
              </a:solidFill>
            </p:spPr>
          </p:sp>
          <p:sp>
            <p:nvSpPr>
              <p:cNvPr id="119" name="TextBox 1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grpSp>
        <p:nvGrpSpPr>
          <p:cNvPr id="120" name="Group 120"/>
          <p:cNvGrpSpPr/>
          <p:nvPr/>
        </p:nvGrpSpPr>
        <p:grpSpPr>
          <a:xfrm>
            <a:off x="7917836" y="3357822"/>
            <a:ext cx="819386" cy="227854"/>
            <a:chOff x="0" y="0"/>
            <a:chExt cx="1092514" cy="303805"/>
          </a:xfrm>
        </p:grpSpPr>
        <p:grpSp>
          <p:nvGrpSpPr>
            <p:cNvPr id="121" name="Group 121"/>
            <p:cNvGrpSpPr/>
            <p:nvPr/>
          </p:nvGrpSpPr>
          <p:grpSpPr>
            <a:xfrm>
              <a:off x="0" y="0"/>
              <a:ext cx="303805" cy="303805"/>
              <a:chOff x="0" y="0"/>
              <a:chExt cx="812800" cy="8128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D70"/>
              </a:solidFill>
            </p:spPr>
          </p:sp>
          <p:sp>
            <p:nvSpPr>
              <p:cNvPr id="123" name="TextBox 1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>
              <a:off x="394726" y="0"/>
              <a:ext cx="303805" cy="303805"/>
              <a:chOff x="0" y="0"/>
              <a:chExt cx="812800" cy="8128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E50AF"/>
              </a:solidFill>
            </p:spPr>
          </p:sp>
          <p:sp>
            <p:nvSpPr>
              <p:cNvPr id="126" name="TextBox 1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27" name="Group 127"/>
            <p:cNvGrpSpPr/>
            <p:nvPr/>
          </p:nvGrpSpPr>
          <p:grpSpPr>
            <a:xfrm>
              <a:off x="788710" y="0"/>
              <a:ext cx="303805" cy="303805"/>
              <a:chOff x="0" y="0"/>
              <a:chExt cx="812800" cy="81280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C64F"/>
              </a:solidFill>
            </p:spPr>
          </p:sp>
          <p:sp>
            <p:nvSpPr>
              <p:cNvPr id="129" name="TextBox 1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grpSp>
        <p:nvGrpSpPr>
          <p:cNvPr id="130" name="Group 130"/>
          <p:cNvGrpSpPr/>
          <p:nvPr/>
        </p:nvGrpSpPr>
        <p:grpSpPr>
          <a:xfrm>
            <a:off x="12451591" y="3357822"/>
            <a:ext cx="819386" cy="227854"/>
            <a:chOff x="0" y="0"/>
            <a:chExt cx="1092514" cy="303805"/>
          </a:xfrm>
        </p:grpSpPr>
        <p:grpSp>
          <p:nvGrpSpPr>
            <p:cNvPr id="131" name="Group 131"/>
            <p:cNvGrpSpPr/>
            <p:nvPr/>
          </p:nvGrpSpPr>
          <p:grpSpPr>
            <a:xfrm>
              <a:off x="0" y="0"/>
              <a:ext cx="303805" cy="303805"/>
              <a:chOff x="0" y="0"/>
              <a:chExt cx="812800" cy="812800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D70"/>
              </a:solidFill>
            </p:spPr>
          </p:sp>
          <p:sp>
            <p:nvSpPr>
              <p:cNvPr id="133" name="TextBox 1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34" name="Group 134"/>
            <p:cNvGrpSpPr/>
            <p:nvPr/>
          </p:nvGrpSpPr>
          <p:grpSpPr>
            <a:xfrm>
              <a:off x="394726" y="0"/>
              <a:ext cx="303805" cy="303805"/>
              <a:chOff x="0" y="0"/>
              <a:chExt cx="812800" cy="812800"/>
            </a:xfrm>
          </p:grpSpPr>
          <p:sp>
            <p:nvSpPr>
              <p:cNvPr id="135" name="Freeform 13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E50AF"/>
              </a:solidFill>
            </p:spPr>
          </p:sp>
          <p:sp>
            <p:nvSpPr>
              <p:cNvPr id="136" name="TextBox 13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37" name="Group 137"/>
            <p:cNvGrpSpPr/>
            <p:nvPr/>
          </p:nvGrpSpPr>
          <p:grpSpPr>
            <a:xfrm>
              <a:off x="788710" y="0"/>
              <a:ext cx="303805" cy="303805"/>
              <a:chOff x="0" y="0"/>
              <a:chExt cx="812800" cy="812800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C64F"/>
              </a:solidFill>
            </p:spPr>
          </p:sp>
          <p:sp>
            <p:nvSpPr>
              <p:cNvPr id="139" name="TextBox 1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144" name="TextBox 144"/>
          <p:cNvSpPr txBox="1"/>
          <p:nvPr/>
        </p:nvSpPr>
        <p:spPr>
          <a:xfrm>
            <a:off x="9658741" y="8039662"/>
            <a:ext cx="3588583" cy="53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백두현</a:t>
            </a:r>
            <a:endParaRPr lang="en-US" sz="36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46" name="TextBox 146"/>
          <p:cNvSpPr txBox="1"/>
          <p:nvPr/>
        </p:nvSpPr>
        <p:spPr>
          <a:xfrm>
            <a:off x="646230" y="8516098"/>
            <a:ext cx="3588583" cy="51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  <a:spcBef>
                <a:spcPct val="0"/>
              </a:spcBef>
            </a:pPr>
            <a:r>
              <a:rPr lang="ko-KR" altLang="en-US" sz="3600" spc="101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리더</a:t>
            </a:r>
            <a:endParaRPr lang="en-US" sz="3600" spc="101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47" name="TextBox 147"/>
          <p:cNvSpPr txBox="1"/>
          <p:nvPr/>
        </p:nvSpPr>
        <p:spPr>
          <a:xfrm>
            <a:off x="5152486" y="8592298"/>
            <a:ext cx="3588583" cy="51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  <a:spcBef>
                <a:spcPct val="0"/>
              </a:spcBef>
            </a:pPr>
            <a:r>
              <a:rPr lang="en-US" sz="3600" spc="101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PPT</a:t>
            </a:r>
            <a:r>
              <a:rPr lang="ko-KR" altLang="en-US" sz="3600" spc="101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제작</a:t>
            </a:r>
            <a:endParaRPr lang="en-US" sz="3600" spc="101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48" name="TextBox 148"/>
          <p:cNvSpPr txBox="1"/>
          <p:nvPr/>
        </p:nvSpPr>
        <p:spPr>
          <a:xfrm>
            <a:off x="9658741" y="8592298"/>
            <a:ext cx="3588583" cy="51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  <a:spcBef>
                <a:spcPct val="0"/>
              </a:spcBef>
            </a:pPr>
            <a:r>
              <a:rPr lang="ko-KR" altLang="en-US" sz="3600" spc="101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최종 발표</a:t>
            </a:r>
            <a:endParaRPr lang="en-US" sz="3600" spc="101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grpSp>
        <p:nvGrpSpPr>
          <p:cNvPr id="176" name="Group 3">
            <a:extLst>
              <a:ext uri="{FF2B5EF4-FFF2-40B4-BE49-F238E27FC236}">
                <a16:creationId xmlns:a16="http://schemas.microsoft.com/office/drawing/2014/main" id="{87207601-DFC6-F54B-9757-F8272F04619F}"/>
              </a:ext>
            </a:extLst>
          </p:cNvPr>
          <p:cNvGrpSpPr/>
          <p:nvPr/>
        </p:nvGrpSpPr>
        <p:grpSpPr>
          <a:xfrm>
            <a:off x="13752218" y="2933700"/>
            <a:ext cx="4280995" cy="6311385"/>
            <a:chOff x="0" y="0"/>
            <a:chExt cx="6213285" cy="9160122"/>
          </a:xfrm>
        </p:grpSpPr>
        <p:sp>
          <p:nvSpPr>
            <p:cNvPr id="177" name="Freeform 4">
              <a:extLst>
                <a:ext uri="{FF2B5EF4-FFF2-40B4-BE49-F238E27FC236}">
                  <a16:creationId xmlns:a16="http://schemas.microsoft.com/office/drawing/2014/main" id="{ADE7C23B-DDA1-2B4B-9082-1D481DE316F8}"/>
                </a:ext>
              </a:extLst>
            </p:cNvPr>
            <p:cNvSpPr/>
            <p:nvPr/>
          </p:nvSpPr>
          <p:spPr>
            <a:xfrm>
              <a:off x="31750" y="31750"/>
              <a:ext cx="6149785" cy="9096621"/>
            </a:xfrm>
            <a:custGeom>
              <a:avLst/>
              <a:gdLst/>
              <a:ahLst/>
              <a:cxnLst/>
              <a:rect l="l" t="t" r="r" b="b"/>
              <a:pathLst>
                <a:path w="6149785" h="9096621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8" name="Freeform 5">
              <a:extLst>
                <a:ext uri="{FF2B5EF4-FFF2-40B4-BE49-F238E27FC236}">
                  <a16:creationId xmlns:a16="http://schemas.microsoft.com/office/drawing/2014/main" id="{709B35BF-006A-624C-B80E-F6A5FE3F20BF}"/>
                </a:ext>
              </a:extLst>
            </p:cNvPr>
            <p:cNvSpPr/>
            <p:nvPr/>
          </p:nvSpPr>
          <p:spPr>
            <a:xfrm>
              <a:off x="0" y="0"/>
              <a:ext cx="6213285" cy="9160121"/>
            </a:xfrm>
            <a:custGeom>
              <a:avLst/>
              <a:gdLst/>
              <a:ahLst/>
              <a:cxnLst/>
              <a:rect l="l" t="t" r="r" b="b"/>
              <a:pathLst>
                <a:path w="6213285" h="9160121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179" name="AutoShape 6">
            <a:extLst>
              <a:ext uri="{FF2B5EF4-FFF2-40B4-BE49-F238E27FC236}">
                <a16:creationId xmlns:a16="http://schemas.microsoft.com/office/drawing/2014/main" id="{73E7A267-D571-1F43-9099-98B422D9B6B0}"/>
              </a:ext>
            </a:extLst>
          </p:cNvPr>
          <p:cNvSpPr/>
          <p:nvPr/>
        </p:nvSpPr>
        <p:spPr>
          <a:xfrm>
            <a:off x="13752218" y="3690993"/>
            <a:ext cx="428099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0" name="Group 15">
            <a:extLst>
              <a:ext uri="{FF2B5EF4-FFF2-40B4-BE49-F238E27FC236}">
                <a16:creationId xmlns:a16="http://schemas.microsoft.com/office/drawing/2014/main" id="{51FC89EB-943A-F94D-9EE6-32CC549B76D6}"/>
              </a:ext>
            </a:extLst>
          </p:cNvPr>
          <p:cNvGrpSpPr>
            <a:grpSpLocks noChangeAspect="1"/>
          </p:cNvGrpSpPr>
          <p:nvPr/>
        </p:nvGrpSpPr>
        <p:grpSpPr>
          <a:xfrm>
            <a:off x="14157271" y="4176768"/>
            <a:ext cx="3588583" cy="3588583"/>
            <a:chOff x="0" y="0"/>
            <a:chExt cx="6350000" cy="6350000"/>
          </a:xfrm>
        </p:grpSpPr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FABBA428-40B2-0749-AD97-0E6809C63628}"/>
                </a:ext>
              </a:extLst>
            </p:cNvPr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2"/>
              <a:stretch>
                <a:fillRect t="-10602" b="-39521"/>
              </a:stretch>
            </a:blipFill>
          </p:spPr>
        </p:sp>
        <p:sp>
          <p:nvSpPr>
            <p:cNvPr id="182" name="Freeform 17">
              <a:extLst>
                <a:ext uri="{FF2B5EF4-FFF2-40B4-BE49-F238E27FC236}">
                  <a16:creationId xmlns:a16="http://schemas.microsoft.com/office/drawing/2014/main" id="{CBD96E89-18EA-3140-8B14-D6913508CB1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F5C853"/>
            </a:solidFill>
          </p:spPr>
        </p:sp>
      </p:grpSp>
      <p:grpSp>
        <p:nvGrpSpPr>
          <p:cNvPr id="183" name="Group 37">
            <a:extLst>
              <a:ext uri="{FF2B5EF4-FFF2-40B4-BE49-F238E27FC236}">
                <a16:creationId xmlns:a16="http://schemas.microsoft.com/office/drawing/2014/main" id="{FF5F3C3B-7EBB-674F-AB8A-E1839792A343}"/>
              </a:ext>
            </a:extLst>
          </p:cNvPr>
          <p:cNvGrpSpPr/>
          <p:nvPr/>
        </p:nvGrpSpPr>
        <p:grpSpPr>
          <a:xfrm>
            <a:off x="16895121" y="3297879"/>
            <a:ext cx="819386" cy="227854"/>
            <a:chOff x="0" y="0"/>
            <a:chExt cx="1092514" cy="303805"/>
          </a:xfrm>
        </p:grpSpPr>
        <p:grpSp>
          <p:nvGrpSpPr>
            <p:cNvPr id="184" name="Group 38">
              <a:extLst>
                <a:ext uri="{FF2B5EF4-FFF2-40B4-BE49-F238E27FC236}">
                  <a16:creationId xmlns:a16="http://schemas.microsoft.com/office/drawing/2014/main" id="{02920C67-C7DD-8F40-A83C-4E29E1FCFDD0}"/>
                </a:ext>
              </a:extLst>
            </p:cNvPr>
            <p:cNvGrpSpPr/>
            <p:nvPr/>
          </p:nvGrpSpPr>
          <p:grpSpPr>
            <a:xfrm>
              <a:off x="0" y="0"/>
              <a:ext cx="303805" cy="303805"/>
              <a:chOff x="0" y="0"/>
              <a:chExt cx="812800" cy="812800"/>
            </a:xfrm>
          </p:grpSpPr>
          <p:sp>
            <p:nvSpPr>
              <p:cNvPr id="191" name="Freeform 39">
                <a:extLst>
                  <a:ext uri="{FF2B5EF4-FFF2-40B4-BE49-F238E27FC236}">
                    <a16:creationId xmlns:a16="http://schemas.microsoft.com/office/drawing/2014/main" id="{2A386D71-D53F-C941-BDC9-0D534816E4F2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D70"/>
              </a:solidFill>
            </p:spPr>
          </p:sp>
          <p:sp>
            <p:nvSpPr>
              <p:cNvPr id="192" name="TextBox 40">
                <a:extLst>
                  <a:ext uri="{FF2B5EF4-FFF2-40B4-BE49-F238E27FC236}">
                    <a16:creationId xmlns:a16="http://schemas.microsoft.com/office/drawing/2014/main" id="{1AA3FF33-C914-9049-81D1-2AE219B06355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85" name="Group 41">
              <a:extLst>
                <a:ext uri="{FF2B5EF4-FFF2-40B4-BE49-F238E27FC236}">
                  <a16:creationId xmlns:a16="http://schemas.microsoft.com/office/drawing/2014/main" id="{E920CE39-C78F-C34F-A0FA-5E808B9DDD01}"/>
                </a:ext>
              </a:extLst>
            </p:cNvPr>
            <p:cNvGrpSpPr/>
            <p:nvPr/>
          </p:nvGrpSpPr>
          <p:grpSpPr>
            <a:xfrm>
              <a:off x="394726" y="0"/>
              <a:ext cx="303805" cy="303805"/>
              <a:chOff x="0" y="0"/>
              <a:chExt cx="812800" cy="812800"/>
            </a:xfrm>
          </p:grpSpPr>
          <p:sp>
            <p:nvSpPr>
              <p:cNvPr id="189" name="Freeform 42">
                <a:extLst>
                  <a:ext uri="{FF2B5EF4-FFF2-40B4-BE49-F238E27FC236}">
                    <a16:creationId xmlns:a16="http://schemas.microsoft.com/office/drawing/2014/main" id="{4C050AFB-D17D-984D-993C-161CBE39F941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E50AF"/>
              </a:solidFill>
            </p:spPr>
          </p:sp>
          <p:sp>
            <p:nvSpPr>
              <p:cNvPr id="190" name="TextBox 43">
                <a:extLst>
                  <a:ext uri="{FF2B5EF4-FFF2-40B4-BE49-F238E27FC236}">
                    <a16:creationId xmlns:a16="http://schemas.microsoft.com/office/drawing/2014/main" id="{405E9AF2-9986-554C-B73C-88B4A2A851D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86" name="Group 44">
              <a:extLst>
                <a:ext uri="{FF2B5EF4-FFF2-40B4-BE49-F238E27FC236}">
                  <a16:creationId xmlns:a16="http://schemas.microsoft.com/office/drawing/2014/main" id="{B154D37D-07E6-7C47-BC26-D71240C2FC5C}"/>
                </a:ext>
              </a:extLst>
            </p:cNvPr>
            <p:cNvGrpSpPr/>
            <p:nvPr/>
          </p:nvGrpSpPr>
          <p:grpSpPr>
            <a:xfrm>
              <a:off x="788710" y="0"/>
              <a:ext cx="303805" cy="303805"/>
              <a:chOff x="0" y="0"/>
              <a:chExt cx="812800" cy="812800"/>
            </a:xfrm>
          </p:grpSpPr>
          <p:sp>
            <p:nvSpPr>
              <p:cNvPr id="187" name="Freeform 45">
                <a:extLst>
                  <a:ext uri="{FF2B5EF4-FFF2-40B4-BE49-F238E27FC236}">
                    <a16:creationId xmlns:a16="http://schemas.microsoft.com/office/drawing/2014/main" id="{8BB0D7F1-CD96-994D-93E1-94960F8AEC3A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C64F"/>
              </a:solidFill>
            </p:spPr>
          </p:sp>
          <p:sp>
            <p:nvSpPr>
              <p:cNvPr id="188" name="TextBox 46">
                <a:extLst>
                  <a:ext uri="{FF2B5EF4-FFF2-40B4-BE49-F238E27FC236}">
                    <a16:creationId xmlns:a16="http://schemas.microsoft.com/office/drawing/2014/main" id="{4414A35C-897A-CB43-AF76-20FC34B0EC5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193" name="TextBox 69">
            <a:extLst>
              <a:ext uri="{FF2B5EF4-FFF2-40B4-BE49-F238E27FC236}">
                <a16:creationId xmlns:a16="http://schemas.microsoft.com/office/drawing/2014/main" id="{FDF0E336-20AF-5841-99E7-E4BE418A3747}"/>
              </a:ext>
            </a:extLst>
          </p:cNvPr>
          <p:cNvSpPr txBox="1"/>
          <p:nvPr/>
        </p:nvSpPr>
        <p:spPr>
          <a:xfrm>
            <a:off x="14157271" y="7841551"/>
            <a:ext cx="3588583" cy="51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en-US" sz="2953" dirty="0">
                <a:solidFill>
                  <a:srgbClr val="000000"/>
                </a:solidFill>
                <a:latin typeface="Asap Condensed Bold"/>
              </a:rPr>
              <a:t>Olivia Wilson</a:t>
            </a:r>
          </a:p>
        </p:txBody>
      </p:sp>
      <p:sp>
        <p:nvSpPr>
          <p:cNvPr id="194" name="TextBox 73">
            <a:extLst>
              <a:ext uri="{FF2B5EF4-FFF2-40B4-BE49-F238E27FC236}">
                <a16:creationId xmlns:a16="http://schemas.microsoft.com/office/drawing/2014/main" id="{DDDACA61-CB41-DE4C-9B19-4F0C1E1E86F5}"/>
              </a:ext>
            </a:extLst>
          </p:cNvPr>
          <p:cNvSpPr txBox="1"/>
          <p:nvPr/>
        </p:nvSpPr>
        <p:spPr>
          <a:xfrm>
            <a:off x="14157271" y="8374447"/>
            <a:ext cx="3588583" cy="480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  <a:spcBef>
                <a:spcPct val="0"/>
              </a:spcBef>
            </a:pPr>
            <a:r>
              <a:rPr lang="en-US" sz="2817" spc="101" dirty="0">
                <a:solidFill>
                  <a:srgbClr val="000000"/>
                </a:solidFill>
                <a:latin typeface="Dumondi Condensed Italics"/>
              </a:rPr>
              <a:t>Project manager</a:t>
            </a:r>
          </a:p>
        </p:txBody>
      </p:sp>
      <p:grpSp>
        <p:nvGrpSpPr>
          <p:cNvPr id="195" name="Group 76">
            <a:extLst>
              <a:ext uri="{FF2B5EF4-FFF2-40B4-BE49-F238E27FC236}">
                <a16:creationId xmlns:a16="http://schemas.microsoft.com/office/drawing/2014/main" id="{F3A7FEBA-D261-8F48-B2B2-82C168B23A2B}"/>
              </a:ext>
            </a:extLst>
          </p:cNvPr>
          <p:cNvGrpSpPr/>
          <p:nvPr/>
        </p:nvGrpSpPr>
        <p:grpSpPr>
          <a:xfrm>
            <a:off x="13904618" y="3086100"/>
            <a:ext cx="4280995" cy="6311385"/>
            <a:chOff x="0" y="0"/>
            <a:chExt cx="6213285" cy="9160122"/>
          </a:xfrm>
        </p:grpSpPr>
        <p:sp>
          <p:nvSpPr>
            <p:cNvPr id="196" name="Freeform 77">
              <a:extLst>
                <a:ext uri="{FF2B5EF4-FFF2-40B4-BE49-F238E27FC236}">
                  <a16:creationId xmlns:a16="http://schemas.microsoft.com/office/drawing/2014/main" id="{AD79F168-CEB2-654C-B1FB-A51F796A82C5}"/>
                </a:ext>
              </a:extLst>
            </p:cNvPr>
            <p:cNvSpPr/>
            <p:nvPr/>
          </p:nvSpPr>
          <p:spPr>
            <a:xfrm>
              <a:off x="31750" y="31750"/>
              <a:ext cx="6149785" cy="9096621"/>
            </a:xfrm>
            <a:custGeom>
              <a:avLst/>
              <a:gdLst/>
              <a:ahLst/>
              <a:cxnLst/>
              <a:rect l="l" t="t" r="r" b="b"/>
              <a:pathLst>
                <a:path w="6149785" h="9096621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7" name="Freeform 78">
              <a:extLst>
                <a:ext uri="{FF2B5EF4-FFF2-40B4-BE49-F238E27FC236}">
                  <a16:creationId xmlns:a16="http://schemas.microsoft.com/office/drawing/2014/main" id="{8821151B-D212-9547-AB1F-3D6BE7152639}"/>
                </a:ext>
              </a:extLst>
            </p:cNvPr>
            <p:cNvSpPr/>
            <p:nvPr/>
          </p:nvSpPr>
          <p:spPr>
            <a:xfrm>
              <a:off x="0" y="0"/>
              <a:ext cx="6213285" cy="9160121"/>
            </a:xfrm>
            <a:custGeom>
              <a:avLst/>
              <a:gdLst/>
              <a:ahLst/>
              <a:cxnLst/>
              <a:rect l="l" t="t" r="r" b="b"/>
              <a:pathLst>
                <a:path w="6213285" h="9160121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198" name="AutoShape 79">
            <a:extLst>
              <a:ext uri="{FF2B5EF4-FFF2-40B4-BE49-F238E27FC236}">
                <a16:creationId xmlns:a16="http://schemas.microsoft.com/office/drawing/2014/main" id="{2FCEA428-D85A-9340-B773-99E0076B8B5D}"/>
              </a:ext>
            </a:extLst>
          </p:cNvPr>
          <p:cNvSpPr/>
          <p:nvPr/>
        </p:nvSpPr>
        <p:spPr>
          <a:xfrm flipV="1">
            <a:off x="13935966" y="3829427"/>
            <a:ext cx="4249648" cy="1396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02" name="Group 110">
            <a:extLst>
              <a:ext uri="{FF2B5EF4-FFF2-40B4-BE49-F238E27FC236}">
                <a16:creationId xmlns:a16="http://schemas.microsoft.com/office/drawing/2014/main" id="{8560B9F5-0DD9-B24D-B1DF-CF258739792B}"/>
              </a:ext>
            </a:extLst>
          </p:cNvPr>
          <p:cNvGrpSpPr/>
          <p:nvPr/>
        </p:nvGrpSpPr>
        <p:grpSpPr>
          <a:xfrm>
            <a:off x="17047521" y="3344607"/>
            <a:ext cx="819386" cy="227854"/>
            <a:chOff x="0" y="0"/>
            <a:chExt cx="1092514" cy="303805"/>
          </a:xfrm>
        </p:grpSpPr>
        <p:grpSp>
          <p:nvGrpSpPr>
            <p:cNvPr id="203" name="Group 111">
              <a:extLst>
                <a:ext uri="{FF2B5EF4-FFF2-40B4-BE49-F238E27FC236}">
                  <a16:creationId xmlns:a16="http://schemas.microsoft.com/office/drawing/2014/main" id="{4E5076A3-8423-C542-BF08-C284FCB24121}"/>
                </a:ext>
              </a:extLst>
            </p:cNvPr>
            <p:cNvGrpSpPr/>
            <p:nvPr/>
          </p:nvGrpSpPr>
          <p:grpSpPr>
            <a:xfrm>
              <a:off x="0" y="0"/>
              <a:ext cx="303805" cy="303805"/>
              <a:chOff x="0" y="0"/>
              <a:chExt cx="812800" cy="812800"/>
            </a:xfrm>
          </p:grpSpPr>
          <p:sp>
            <p:nvSpPr>
              <p:cNvPr id="210" name="Freeform 112">
                <a:extLst>
                  <a:ext uri="{FF2B5EF4-FFF2-40B4-BE49-F238E27FC236}">
                    <a16:creationId xmlns:a16="http://schemas.microsoft.com/office/drawing/2014/main" id="{1A445E68-86BC-164F-9F0F-EC62F1C81578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D70"/>
              </a:solidFill>
            </p:spPr>
          </p:sp>
          <p:sp>
            <p:nvSpPr>
              <p:cNvPr id="211" name="TextBox 113">
                <a:extLst>
                  <a:ext uri="{FF2B5EF4-FFF2-40B4-BE49-F238E27FC236}">
                    <a16:creationId xmlns:a16="http://schemas.microsoft.com/office/drawing/2014/main" id="{D165241B-DF79-9F4B-AC43-B4C34CA0E51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04" name="Group 114">
              <a:extLst>
                <a:ext uri="{FF2B5EF4-FFF2-40B4-BE49-F238E27FC236}">
                  <a16:creationId xmlns:a16="http://schemas.microsoft.com/office/drawing/2014/main" id="{FBE3A0BF-A2DB-0E44-9F0D-4CE5F1773542}"/>
                </a:ext>
              </a:extLst>
            </p:cNvPr>
            <p:cNvGrpSpPr/>
            <p:nvPr/>
          </p:nvGrpSpPr>
          <p:grpSpPr>
            <a:xfrm>
              <a:off x="394726" y="0"/>
              <a:ext cx="303805" cy="303805"/>
              <a:chOff x="0" y="0"/>
              <a:chExt cx="812800" cy="812800"/>
            </a:xfrm>
          </p:grpSpPr>
          <p:sp>
            <p:nvSpPr>
              <p:cNvPr id="208" name="Freeform 115">
                <a:extLst>
                  <a:ext uri="{FF2B5EF4-FFF2-40B4-BE49-F238E27FC236}">
                    <a16:creationId xmlns:a16="http://schemas.microsoft.com/office/drawing/2014/main" id="{71CC1543-6CE4-2542-A418-2D9320BF2DA1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E50AF"/>
              </a:solidFill>
            </p:spPr>
          </p:sp>
          <p:sp>
            <p:nvSpPr>
              <p:cNvPr id="209" name="TextBox 116">
                <a:extLst>
                  <a:ext uri="{FF2B5EF4-FFF2-40B4-BE49-F238E27FC236}">
                    <a16:creationId xmlns:a16="http://schemas.microsoft.com/office/drawing/2014/main" id="{74E63FBE-A066-A542-8D5C-B30BC659E06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05" name="Group 117">
              <a:extLst>
                <a:ext uri="{FF2B5EF4-FFF2-40B4-BE49-F238E27FC236}">
                  <a16:creationId xmlns:a16="http://schemas.microsoft.com/office/drawing/2014/main" id="{6241785C-38F3-6145-9E9D-6266469845A9}"/>
                </a:ext>
              </a:extLst>
            </p:cNvPr>
            <p:cNvGrpSpPr/>
            <p:nvPr/>
          </p:nvGrpSpPr>
          <p:grpSpPr>
            <a:xfrm>
              <a:off x="788710" y="0"/>
              <a:ext cx="303805" cy="303805"/>
              <a:chOff x="0" y="0"/>
              <a:chExt cx="812800" cy="812800"/>
            </a:xfrm>
          </p:grpSpPr>
          <p:sp>
            <p:nvSpPr>
              <p:cNvPr id="206" name="Freeform 118">
                <a:extLst>
                  <a:ext uri="{FF2B5EF4-FFF2-40B4-BE49-F238E27FC236}">
                    <a16:creationId xmlns:a16="http://schemas.microsoft.com/office/drawing/2014/main" id="{CEBB8DC7-370B-9149-86FE-D06F44B37E9B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C64F"/>
              </a:solidFill>
            </p:spPr>
          </p:sp>
          <p:sp>
            <p:nvSpPr>
              <p:cNvPr id="207" name="TextBox 119">
                <a:extLst>
                  <a:ext uri="{FF2B5EF4-FFF2-40B4-BE49-F238E27FC236}">
                    <a16:creationId xmlns:a16="http://schemas.microsoft.com/office/drawing/2014/main" id="{1DFD3F09-483A-5C4A-BD8A-DE0C2B05A6B7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213" name="TextBox 146">
            <a:extLst>
              <a:ext uri="{FF2B5EF4-FFF2-40B4-BE49-F238E27FC236}">
                <a16:creationId xmlns:a16="http://schemas.microsoft.com/office/drawing/2014/main" id="{DC4AF2CF-FC51-654A-9724-B035533E1BBC}"/>
              </a:ext>
            </a:extLst>
          </p:cNvPr>
          <p:cNvSpPr txBox="1"/>
          <p:nvPr/>
        </p:nvSpPr>
        <p:spPr>
          <a:xfrm>
            <a:off x="14309671" y="8592298"/>
            <a:ext cx="3588583" cy="51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  <a:spcBef>
                <a:spcPct val="0"/>
              </a:spcBef>
            </a:pPr>
            <a:r>
              <a:rPr lang="ko-KR" altLang="en-US" sz="3600" spc="101" dirty="0" err="1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자료정리</a:t>
            </a:r>
            <a:endParaRPr lang="en-US" sz="3600" spc="101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grpSp>
        <p:nvGrpSpPr>
          <p:cNvPr id="214" name="Group 12">
            <a:extLst>
              <a:ext uri="{FF2B5EF4-FFF2-40B4-BE49-F238E27FC236}">
                <a16:creationId xmlns:a16="http://schemas.microsoft.com/office/drawing/2014/main" id="{65FFC1C4-8D6F-C544-890B-473754D1BD11}"/>
              </a:ext>
            </a:extLst>
          </p:cNvPr>
          <p:cNvGrpSpPr/>
          <p:nvPr/>
        </p:nvGrpSpPr>
        <p:grpSpPr>
          <a:xfrm>
            <a:off x="6417165" y="1110609"/>
            <a:ext cx="1928035" cy="567830"/>
            <a:chOff x="0" y="0"/>
            <a:chExt cx="570168" cy="152400"/>
          </a:xfrm>
        </p:grpSpPr>
        <p:sp>
          <p:nvSpPr>
            <p:cNvPr id="215" name="Freeform 13">
              <a:extLst>
                <a:ext uri="{FF2B5EF4-FFF2-40B4-BE49-F238E27FC236}">
                  <a16:creationId xmlns:a16="http://schemas.microsoft.com/office/drawing/2014/main" id="{526BFBE5-B073-4B45-B922-10B04FFAB1E9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216" name="TextBox 145">
            <a:extLst>
              <a:ext uri="{FF2B5EF4-FFF2-40B4-BE49-F238E27FC236}">
                <a16:creationId xmlns:a16="http://schemas.microsoft.com/office/drawing/2014/main" id="{888A9E03-1386-6F48-B22C-39304FE52793}"/>
              </a:ext>
            </a:extLst>
          </p:cNvPr>
          <p:cNvSpPr txBox="1"/>
          <p:nvPr/>
        </p:nvSpPr>
        <p:spPr>
          <a:xfrm>
            <a:off x="5458879" y="1020973"/>
            <a:ext cx="7699617" cy="1309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  <a:spcBef>
                <a:spcPct val="0"/>
              </a:spcBef>
            </a:pPr>
            <a:r>
              <a:rPr lang="en-US" sz="7700" dirty="0">
                <a:solidFill>
                  <a:srgbClr val="000000"/>
                </a:solidFill>
                <a:latin typeface="Fredoka One"/>
              </a:rPr>
              <a:t>THE TEAM</a:t>
            </a:r>
          </a:p>
        </p:txBody>
      </p:sp>
      <p:pic>
        <p:nvPicPr>
          <p:cNvPr id="217" name="Picture 6">
            <a:extLst>
              <a:ext uri="{FF2B5EF4-FFF2-40B4-BE49-F238E27FC236}">
                <a16:creationId xmlns:a16="http://schemas.microsoft.com/office/drawing/2014/main" id="{0EC8C5B6-C8DD-4C42-9CA9-D299986DBD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953000" y="3903279"/>
            <a:ext cx="3954457" cy="4345557"/>
          </a:xfrm>
          <a:prstGeom prst="rect">
            <a:avLst/>
          </a:prstGeom>
        </p:spPr>
      </p:pic>
      <p:sp>
        <p:nvSpPr>
          <p:cNvPr id="218" name="TextBox 143">
            <a:extLst>
              <a:ext uri="{FF2B5EF4-FFF2-40B4-BE49-F238E27FC236}">
                <a16:creationId xmlns:a16="http://schemas.microsoft.com/office/drawing/2014/main" id="{CF99237F-5CCA-C947-8E51-2A77FC89C74A}"/>
              </a:ext>
            </a:extLst>
          </p:cNvPr>
          <p:cNvSpPr txBox="1"/>
          <p:nvPr/>
        </p:nvSpPr>
        <p:spPr>
          <a:xfrm>
            <a:off x="5175863" y="8039662"/>
            <a:ext cx="3588583" cy="53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ko-KR" altLang="en-US" sz="3600" dirty="0" err="1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노서형</a:t>
            </a:r>
            <a:endParaRPr lang="en-US" sz="36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pic>
        <p:nvPicPr>
          <p:cNvPr id="220" name="Picture 8">
            <a:extLst>
              <a:ext uri="{FF2B5EF4-FFF2-40B4-BE49-F238E27FC236}">
                <a16:creationId xmlns:a16="http://schemas.microsoft.com/office/drawing/2014/main" id="{6943D851-1FDB-7844-8BDE-799C0F5CF4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044460" y="3947960"/>
            <a:ext cx="4014940" cy="4014940"/>
          </a:xfrm>
          <a:prstGeom prst="rect">
            <a:avLst/>
          </a:prstGeom>
        </p:spPr>
      </p:pic>
      <p:sp>
        <p:nvSpPr>
          <p:cNvPr id="221" name="TextBox 142">
            <a:extLst>
              <a:ext uri="{FF2B5EF4-FFF2-40B4-BE49-F238E27FC236}">
                <a16:creationId xmlns:a16="http://schemas.microsoft.com/office/drawing/2014/main" id="{4F0726DE-6CB6-CC48-A42A-5F60BB9B8121}"/>
              </a:ext>
            </a:extLst>
          </p:cNvPr>
          <p:cNvSpPr txBox="1"/>
          <p:nvPr/>
        </p:nvSpPr>
        <p:spPr>
          <a:xfrm>
            <a:off x="14309671" y="8039662"/>
            <a:ext cx="3588583" cy="53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ko-KR" altLang="en-US" sz="3600" dirty="0" err="1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최민락</a:t>
            </a:r>
            <a:endParaRPr lang="en-US" sz="36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pic>
        <p:nvPicPr>
          <p:cNvPr id="222" name="Picture 10">
            <a:extLst>
              <a:ext uri="{FF2B5EF4-FFF2-40B4-BE49-F238E27FC236}">
                <a16:creationId xmlns:a16="http://schemas.microsoft.com/office/drawing/2014/main" id="{E74CDD31-B60C-1942-AFE8-C8AE852DCA3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20944082">
            <a:off x="1509976" y="7709108"/>
            <a:ext cx="778457" cy="603305"/>
          </a:xfrm>
          <a:prstGeom prst="rect">
            <a:avLst/>
          </a:prstGeom>
        </p:spPr>
      </p:pic>
      <p:sp>
        <p:nvSpPr>
          <p:cNvPr id="223" name="TextBox 142">
            <a:extLst>
              <a:ext uri="{FF2B5EF4-FFF2-40B4-BE49-F238E27FC236}">
                <a16:creationId xmlns:a16="http://schemas.microsoft.com/office/drawing/2014/main" id="{6C8E448F-B34F-C840-9E4E-9E76A2FC808C}"/>
              </a:ext>
            </a:extLst>
          </p:cNvPr>
          <p:cNvSpPr txBox="1"/>
          <p:nvPr/>
        </p:nvSpPr>
        <p:spPr>
          <a:xfrm>
            <a:off x="642831" y="8020277"/>
            <a:ext cx="3588583" cy="53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김태원</a:t>
            </a:r>
            <a:endParaRPr lang="en-US" sz="36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pic>
        <p:nvPicPr>
          <p:cNvPr id="224" name="Picture 7">
            <a:extLst>
              <a:ext uri="{FF2B5EF4-FFF2-40B4-BE49-F238E27FC236}">
                <a16:creationId xmlns:a16="http://schemas.microsoft.com/office/drawing/2014/main" id="{1DEEA111-CA9B-0346-9EC9-8D97430BC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446318" y="3889259"/>
            <a:ext cx="3973282" cy="3973282"/>
          </a:xfrm>
          <a:prstGeom prst="rect">
            <a:avLst/>
          </a:prstGeom>
        </p:spPr>
      </p:pic>
      <p:pic>
        <p:nvPicPr>
          <p:cNvPr id="227" name="Picture 9">
            <a:extLst>
              <a:ext uri="{FF2B5EF4-FFF2-40B4-BE49-F238E27FC236}">
                <a16:creationId xmlns:a16="http://schemas.microsoft.com/office/drawing/2014/main" id="{4C768043-BA75-A44E-8485-E4498D83D2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403345" y="3924300"/>
            <a:ext cx="4084055" cy="4084055"/>
          </a:xfrm>
          <a:prstGeom prst="rect">
            <a:avLst/>
          </a:prstGeom>
        </p:spPr>
      </p:pic>
      <p:sp>
        <p:nvSpPr>
          <p:cNvPr id="167" name="TextBox 5">
            <a:extLst>
              <a:ext uri="{FF2B5EF4-FFF2-40B4-BE49-F238E27FC236}">
                <a16:creationId xmlns:a16="http://schemas.microsoft.com/office/drawing/2014/main" id="{B32017D0-4A74-CD40-B421-75A9DA60C999}"/>
              </a:ext>
            </a:extLst>
          </p:cNvPr>
          <p:cNvSpPr txBox="1"/>
          <p:nvPr/>
        </p:nvSpPr>
        <p:spPr>
          <a:xfrm>
            <a:off x="15709933" y="9587387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39688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751E43-CD84-E147-ACC7-7C4761AFC74A}"/>
              </a:ext>
            </a:extLst>
          </p:cNvPr>
          <p:cNvSpPr txBox="1"/>
          <p:nvPr/>
        </p:nvSpPr>
        <p:spPr>
          <a:xfrm>
            <a:off x="764228" y="3141702"/>
            <a:ext cx="11963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/>
              <a:t>-    Markowitz, Harry M. (1952). “Portfolio Selection”. Journal of Finance 7</a:t>
            </a:r>
            <a:endParaRPr kumimoji="1" lang="ko-KR" altLang="en-US" sz="3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86CAC-D538-204F-BAA5-075855DAB906}"/>
              </a:ext>
            </a:extLst>
          </p:cNvPr>
          <p:cNvSpPr txBox="1"/>
          <p:nvPr/>
        </p:nvSpPr>
        <p:spPr>
          <a:xfrm>
            <a:off x="747209" y="2379702"/>
            <a:ext cx="156451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000000"/>
                </a:solidFill>
                <a:ea typeface="BM Jua" panose="02020603020101020101" pitchFamily="18" charset="-127"/>
              </a:rPr>
              <a:t>-    Eugene F. </a:t>
            </a:r>
            <a:r>
              <a:rPr lang="en-US" altLang="ko-KR" sz="3000" dirty="0" err="1">
                <a:solidFill>
                  <a:srgbClr val="000000"/>
                </a:solidFill>
                <a:ea typeface="BM Jua" panose="02020603020101020101" pitchFamily="18" charset="-127"/>
              </a:rPr>
              <a:t>Fama</a:t>
            </a:r>
            <a:r>
              <a:rPr lang="en-US" altLang="ko-KR" sz="3000" dirty="0">
                <a:solidFill>
                  <a:srgbClr val="000000"/>
                </a:solidFill>
                <a:ea typeface="BM Jua" panose="02020603020101020101" pitchFamily="18" charset="-127"/>
              </a:rPr>
              <a:t> &amp; Kenneth R. French, “Common Risk Factors in the returns on stocks and bonds”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607AEB-19D2-6145-8A26-FA097E6788CC}"/>
              </a:ext>
            </a:extLst>
          </p:cNvPr>
          <p:cNvSpPr txBox="1"/>
          <p:nvPr/>
        </p:nvSpPr>
        <p:spPr>
          <a:xfrm>
            <a:off x="764228" y="3988270"/>
            <a:ext cx="149154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-    </a:t>
            </a:r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한진택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(2013) – “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건설기업의 재무적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비재무적 요인이 경영성과에 미치는 영향분석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”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681230-0649-4E4E-A543-56C0F80BC821}"/>
              </a:ext>
            </a:extLst>
          </p:cNvPr>
          <p:cNvSpPr txBox="1"/>
          <p:nvPr/>
        </p:nvSpPr>
        <p:spPr>
          <a:xfrm>
            <a:off x="764228" y="4666446"/>
            <a:ext cx="149154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김성진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(2023)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&lt;</a:t>
            </a:r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퀀트의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정석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&gt;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957FB2F3-9608-994D-A46A-B7F60F040F74}"/>
              </a:ext>
            </a:extLst>
          </p:cNvPr>
          <p:cNvGrpSpPr/>
          <p:nvPr/>
        </p:nvGrpSpPr>
        <p:grpSpPr>
          <a:xfrm>
            <a:off x="914400" y="447990"/>
            <a:ext cx="9143995" cy="9839010"/>
            <a:chOff x="0" y="0"/>
            <a:chExt cx="1701235" cy="1913890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C69F7F73-1238-BD47-9136-79E2B261653A}"/>
                </a:ext>
              </a:extLst>
            </p:cNvPr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D372">
                <a:alpha val="17647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17" name="Group 4">
            <a:extLst>
              <a:ext uri="{FF2B5EF4-FFF2-40B4-BE49-F238E27FC236}">
                <a16:creationId xmlns:a16="http://schemas.microsoft.com/office/drawing/2014/main" id="{96C05D3C-44EE-CF4A-9FC3-9F2BF13069A5}"/>
              </a:ext>
            </a:extLst>
          </p:cNvPr>
          <p:cNvGrpSpPr/>
          <p:nvPr/>
        </p:nvGrpSpPr>
        <p:grpSpPr>
          <a:xfrm>
            <a:off x="10744199" y="447990"/>
            <a:ext cx="7746129" cy="9839010"/>
            <a:chOff x="0" y="0"/>
            <a:chExt cx="1701236" cy="1913890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713A38B6-5DF9-2E41-AC01-2CC0CFB5D172}"/>
                </a:ext>
              </a:extLst>
            </p:cNvPr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</p:sp>
      </p:grpSp>
      <p:grpSp>
        <p:nvGrpSpPr>
          <p:cNvPr id="19" name="Group 12">
            <a:extLst>
              <a:ext uri="{FF2B5EF4-FFF2-40B4-BE49-F238E27FC236}">
                <a16:creationId xmlns:a16="http://schemas.microsoft.com/office/drawing/2014/main" id="{E11AB855-C090-0744-91BC-F5F756D08C8E}"/>
              </a:ext>
            </a:extLst>
          </p:cNvPr>
          <p:cNvGrpSpPr/>
          <p:nvPr/>
        </p:nvGrpSpPr>
        <p:grpSpPr>
          <a:xfrm>
            <a:off x="5486400" y="524190"/>
            <a:ext cx="1828800" cy="656910"/>
            <a:chOff x="0" y="0"/>
            <a:chExt cx="570168" cy="152400"/>
          </a:xfrm>
        </p:grpSpPr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B1BB95DA-CAB4-3344-92D5-8E4A30F27DB3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21" name="TextBox 8">
            <a:extLst>
              <a:ext uri="{FF2B5EF4-FFF2-40B4-BE49-F238E27FC236}">
                <a16:creationId xmlns:a16="http://schemas.microsoft.com/office/drawing/2014/main" id="{BD68E71B-0058-4B48-902D-30F93C037EAC}"/>
              </a:ext>
            </a:extLst>
          </p:cNvPr>
          <p:cNvSpPr txBox="1"/>
          <p:nvPr/>
        </p:nvSpPr>
        <p:spPr>
          <a:xfrm>
            <a:off x="2209795" y="119250"/>
            <a:ext cx="13546084" cy="1733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2"/>
              </a:lnSpc>
            </a:pPr>
            <a:r>
              <a:rPr lang="en-US" sz="10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68E10F55-2CB2-B140-84CE-5BB8B29AF31A}"/>
              </a:ext>
            </a:extLst>
          </p:cNvPr>
          <p:cNvSpPr txBox="1"/>
          <p:nvPr/>
        </p:nvSpPr>
        <p:spPr>
          <a:xfrm>
            <a:off x="15398958" y="9182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</a:t>
            </a:r>
            <a:r>
              <a:rPr lang="ko-KR" altLang="en-US" sz="19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75662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000" y="723900"/>
            <a:ext cx="9144000" cy="10287000"/>
            <a:chOff x="0" y="0"/>
            <a:chExt cx="1701236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5E1">
                <a:alpha val="17647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144000" y="0"/>
            <a:ext cx="9144000" cy="10287000"/>
            <a:chOff x="0" y="0"/>
            <a:chExt cx="1701236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1028700"/>
            <a:ext cx="16230600" cy="7599101"/>
            <a:chOff x="0" y="0"/>
            <a:chExt cx="19872376" cy="93041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872376" cy="9304166"/>
            </a:xfrm>
            <a:custGeom>
              <a:avLst/>
              <a:gdLst/>
              <a:ahLst/>
              <a:cxnLst/>
              <a:rect l="l" t="t" r="r" b="b"/>
              <a:pathLst>
                <a:path w="19872376" h="9304166">
                  <a:moveTo>
                    <a:pt x="0" y="0"/>
                  </a:moveTo>
                  <a:lnTo>
                    <a:pt x="0" y="9304166"/>
                  </a:lnTo>
                  <a:lnTo>
                    <a:pt x="19872376" y="9304166"/>
                  </a:lnTo>
                  <a:lnTo>
                    <a:pt x="19872376" y="0"/>
                  </a:lnTo>
                  <a:lnTo>
                    <a:pt x="0" y="0"/>
                  </a:lnTo>
                  <a:close/>
                  <a:moveTo>
                    <a:pt x="19811417" y="9243206"/>
                  </a:moveTo>
                  <a:lnTo>
                    <a:pt x="59690" y="9243206"/>
                  </a:lnTo>
                  <a:lnTo>
                    <a:pt x="59690" y="59690"/>
                  </a:lnTo>
                  <a:lnTo>
                    <a:pt x="19811417" y="59690"/>
                  </a:lnTo>
                  <a:lnTo>
                    <a:pt x="19811417" y="9243206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3340493" y="3414384"/>
            <a:ext cx="11607015" cy="2647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2"/>
              </a:lnSpc>
            </a:pPr>
            <a:r>
              <a:rPr lang="en-US" sz="9323" b="1" dirty="0">
                <a:solidFill>
                  <a:srgbClr val="494949"/>
                </a:solidFill>
                <a:latin typeface="Calibri" panose="020F0502020204030204" pitchFamily="34" charset="0"/>
                <a:ea typeface="GungSeo" pitchFamily="2" charset="-127"/>
                <a:cs typeface="Calibri" panose="020F0502020204030204" pitchFamily="34" charset="0"/>
              </a:rPr>
              <a:t>THANKS</a:t>
            </a:r>
          </a:p>
          <a:p>
            <a:pPr algn="ctr">
              <a:lnSpc>
                <a:spcPts val="10162"/>
              </a:lnSpc>
            </a:pPr>
            <a:r>
              <a:rPr lang="en-US" sz="9323" b="1" dirty="0">
                <a:solidFill>
                  <a:srgbClr val="494949"/>
                </a:solidFill>
                <a:latin typeface="Calibri" panose="020F0502020204030204" pitchFamily="34" charset="0"/>
                <a:ea typeface="GungSeo" pitchFamily="2" charset="-127"/>
                <a:cs typeface="Calibri" panose="020F0502020204030204" pitchFamily="34" charset="0"/>
              </a:rPr>
              <a:t>FOR WATCHING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64573" y="6002088"/>
            <a:ext cx="11758853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</a:pPr>
            <a:r>
              <a:rPr lang="ko-KR" altLang="en-US" sz="2100" dirty="0">
                <a:solidFill>
                  <a:srgbClr val="130E0C"/>
                </a:solidFill>
                <a:latin typeface="Montserrat"/>
              </a:rPr>
              <a:t>김태원</a:t>
            </a:r>
            <a:r>
              <a:rPr lang="en-US" altLang="ko-KR" sz="2100" dirty="0">
                <a:solidFill>
                  <a:srgbClr val="130E0C"/>
                </a:solidFill>
                <a:latin typeface="Montserrat"/>
              </a:rPr>
              <a:t>,</a:t>
            </a:r>
            <a:r>
              <a:rPr lang="ko-KR" altLang="en-US" sz="2100" dirty="0">
                <a:solidFill>
                  <a:srgbClr val="130E0C"/>
                </a:solidFill>
                <a:latin typeface="Montserrat"/>
              </a:rPr>
              <a:t> </a:t>
            </a:r>
            <a:r>
              <a:rPr lang="ko-KR" altLang="en-US" sz="2100" dirty="0" err="1">
                <a:solidFill>
                  <a:srgbClr val="130E0C"/>
                </a:solidFill>
                <a:latin typeface="Montserrat"/>
              </a:rPr>
              <a:t>노서형</a:t>
            </a:r>
            <a:r>
              <a:rPr lang="en-US" altLang="ko-KR" sz="2100" dirty="0">
                <a:solidFill>
                  <a:srgbClr val="130E0C"/>
                </a:solidFill>
                <a:latin typeface="Montserrat"/>
              </a:rPr>
              <a:t>,</a:t>
            </a:r>
            <a:r>
              <a:rPr lang="ko-KR" altLang="en-US" sz="2100" dirty="0">
                <a:solidFill>
                  <a:srgbClr val="130E0C"/>
                </a:solidFill>
                <a:latin typeface="Montserrat"/>
              </a:rPr>
              <a:t> 백두현</a:t>
            </a:r>
            <a:r>
              <a:rPr lang="en-US" altLang="ko-KR" sz="2100" dirty="0">
                <a:solidFill>
                  <a:srgbClr val="130E0C"/>
                </a:solidFill>
                <a:latin typeface="Montserrat"/>
              </a:rPr>
              <a:t>,</a:t>
            </a:r>
            <a:r>
              <a:rPr lang="ko-KR" altLang="en-US" sz="2100" dirty="0">
                <a:solidFill>
                  <a:srgbClr val="130E0C"/>
                </a:solidFill>
                <a:latin typeface="Montserrat"/>
              </a:rPr>
              <a:t> </a:t>
            </a:r>
            <a:r>
              <a:rPr lang="ko-KR" altLang="en-US" sz="2100" dirty="0" err="1">
                <a:solidFill>
                  <a:srgbClr val="130E0C"/>
                </a:solidFill>
                <a:latin typeface="Montserrat"/>
              </a:rPr>
              <a:t>최민락</a:t>
            </a:r>
            <a:endParaRPr lang="en-US" sz="2100" dirty="0">
              <a:solidFill>
                <a:srgbClr val="130E0C"/>
              </a:solidFill>
              <a:latin typeface="Montserrat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252471" y="7363459"/>
            <a:ext cx="1783058" cy="29501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252471" y="1971064"/>
            <a:ext cx="1783058" cy="2950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FB99F648-1274-A046-915E-15610EFD2755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66467BC4-19FC-0D4B-B631-CDE6D8EF2243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4" name="TextBox 6">
            <a:extLst>
              <a:ext uri="{FF2B5EF4-FFF2-40B4-BE49-F238E27FC236}">
                <a16:creationId xmlns:a16="http://schemas.microsoft.com/office/drawing/2014/main" id="{879DF7B6-2765-7140-8C19-0C8361F54E2A}"/>
              </a:ext>
            </a:extLst>
          </p:cNvPr>
          <p:cNvSpPr txBox="1"/>
          <p:nvPr/>
        </p:nvSpPr>
        <p:spPr>
          <a:xfrm>
            <a:off x="1323475" y="1172914"/>
            <a:ext cx="10847174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자산 분배</a:t>
            </a: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(</a:t>
            </a: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최적 가중치 결정</a:t>
            </a: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)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00EEB-2CC6-0045-B557-19A2321FB53F}"/>
              </a:ext>
            </a:extLst>
          </p:cNvPr>
          <p:cNvSpPr txBox="1"/>
          <p:nvPr/>
        </p:nvSpPr>
        <p:spPr>
          <a:xfrm>
            <a:off x="3594263" y="3598902"/>
            <a:ext cx="58528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밸류</a:t>
            </a:r>
            <a:r>
              <a:rPr kumimoji="1" lang="ko-KR" altLang="en-US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+</a:t>
            </a:r>
            <a:r>
              <a:rPr kumimoji="1" lang="ko-KR" altLang="en-US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모멘텀 </a:t>
            </a:r>
            <a:r>
              <a:rPr kumimoji="1" lang="en-US" altLang="ko-KR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+</a:t>
            </a:r>
            <a:r>
              <a:rPr kumimoji="1" lang="ko-KR" altLang="en-US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EBITDA + NEW</a:t>
            </a:r>
            <a:r>
              <a:rPr kumimoji="1" lang="ko-KR" altLang="en-US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98D7FD7-D830-CF47-85FE-6F8A23FEAD92}"/>
              </a:ext>
            </a:extLst>
          </p:cNvPr>
          <p:cNvSpPr txBox="1"/>
          <p:nvPr/>
        </p:nvSpPr>
        <p:spPr>
          <a:xfrm>
            <a:off x="15392400" y="94107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27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1B30DF-4A9B-C041-993B-E8986561A314}"/>
              </a:ext>
            </a:extLst>
          </p:cNvPr>
          <p:cNvSpPr txBox="1"/>
          <p:nvPr/>
        </p:nvSpPr>
        <p:spPr>
          <a:xfrm>
            <a:off x="5753100" y="2971800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각 </a:t>
            </a:r>
            <a:r>
              <a:rPr kumimoji="1" lang="ko-KR" altLang="en-US" dirty="0" err="1"/>
              <a:t>팩터의</a:t>
            </a:r>
            <a:r>
              <a:rPr kumimoji="1" lang="ko-KR" altLang="en-US" dirty="0"/>
              <a:t> 가중치가 정해지면 </a:t>
            </a:r>
          </a:p>
        </p:txBody>
      </p:sp>
    </p:spTree>
    <p:extLst>
      <p:ext uri="{BB962C8B-B14F-4D97-AF65-F5344CB8AC3E}">
        <p14:creationId xmlns:p14="http://schemas.microsoft.com/office/powerpoint/2010/main" val="3414160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FB99F648-1274-A046-915E-15610EFD2755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66467BC4-19FC-0D4B-B631-CDE6D8EF2243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4" name="TextBox 6">
            <a:extLst>
              <a:ext uri="{FF2B5EF4-FFF2-40B4-BE49-F238E27FC236}">
                <a16:creationId xmlns:a16="http://schemas.microsoft.com/office/drawing/2014/main" id="{879DF7B6-2765-7140-8C19-0C8361F54E2A}"/>
              </a:ext>
            </a:extLst>
          </p:cNvPr>
          <p:cNvSpPr txBox="1"/>
          <p:nvPr/>
        </p:nvSpPr>
        <p:spPr>
          <a:xfrm>
            <a:off x="1323475" y="1172914"/>
            <a:ext cx="10847174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자산 분배</a:t>
            </a: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(</a:t>
            </a:r>
            <a:r>
              <a:rPr lang="ko-KR" altLang="en-US" sz="7000" dirty="0" err="1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리밸런싱</a:t>
            </a: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)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06391D2-C2AD-DD4B-BEF7-0394F163DEBE}"/>
              </a:ext>
            </a:extLst>
          </p:cNvPr>
          <p:cNvSpPr txBox="1"/>
          <p:nvPr/>
        </p:nvSpPr>
        <p:spPr>
          <a:xfrm>
            <a:off x="15163800" y="93345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18007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FB99F648-1274-A046-915E-15610EFD2755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66467BC4-19FC-0D4B-B631-CDE6D8EF2243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4" name="TextBox 6">
            <a:extLst>
              <a:ext uri="{FF2B5EF4-FFF2-40B4-BE49-F238E27FC236}">
                <a16:creationId xmlns:a16="http://schemas.microsoft.com/office/drawing/2014/main" id="{879DF7B6-2765-7140-8C19-0C8361F54E2A}"/>
              </a:ext>
            </a:extLst>
          </p:cNvPr>
          <p:cNvSpPr txBox="1"/>
          <p:nvPr/>
        </p:nvSpPr>
        <p:spPr>
          <a:xfrm>
            <a:off x="1323475" y="1172914"/>
            <a:ext cx="10847174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자산 분배</a:t>
            </a: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(</a:t>
            </a: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포트폴리오 구성</a:t>
            </a: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)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1A314688-C0CF-8C4C-830C-C9E94010D7A3}"/>
              </a:ext>
            </a:extLst>
          </p:cNvPr>
          <p:cNvSpPr txBox="1"/>
          <p:nvPr/>
        </p:nvSpPr>
        <p:spPr>
          <a:xfrm>
            <a:off x="15163800" y="93345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29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67021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DC675B-A359-6547-B9FC-718504C59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23900"/>
            <a:ext cx="15849600" cy="8548099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01BD907-1775-B243-9202-CE2AEA925E76}"/>
              </a:ext>
            </a:extLst>
          </p:cNvPr>
          <p:cNvSpPr/>
          <p:nvPr/>
        </p:nvSpPr>
        <p:spPr>
          <a:xfrm>
            <a:off x="2667000" y="6743700"/>
            <a:ext cx="6934200" cy="2528299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57019F2B-1CD7-5746-A64A-4AE8E1033388}"/>
              </a:ext>
            </a:extLst>
          </p:cNvPr>
          <p:cNvSpPr/>
          <p:nvPr/>
        </p:nvSpPr>
        <p:spPr>
          <a:xfrm rot="2853186">
            <a:off x="2157935" y="6332628"/>
            <a:ext cx="1130987" cy="1084468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9830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824"/>
            <a:ext cx="8270003" cy="10287000"/>
            <a:chOff x="0" y="0"/>
            <a:chExt cx="1701236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D372">
                <a:alpha val="17647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12469" y="-11824"/>
            <a:ext cx="9144000" cy="10287000"/>
            <a:chOff x="0" y="0"/>
            <a:chExt cx="1701236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5272439" y="8928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014A639E-BEC0-C848-8241-55EC7785731C}"/>
              </a:ext>
            </a:extLst>
          </p:cNvPr>
          <p:cNvSpPr txBox="1"/>
          <p:nvPr/>
        </p:nvSpPr>
        <p:spPr>
          <a:xfrm>
            <a:off x="2950732" y="5449732"/>
            <a:ext cx="13051268" cy="836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</a:pPr>
            <a:r>
              <a:rPr lang="ko-KR" altLang="en-US" sz="5500" dirty="0">
                <a:latin typeface="BM Jua" panose="02020603020101020101" pitchFamily="18" charset="-127"/>
                <a:ea typeface="BM Jua" panose="02020603020101020101" pitchFamily="18" charset="-127"/>
              </a:rPr>
              <a:t>주제 선정이유 </a:t>
            </a:r>
            <a:r>
              <a:rPr lang="en-US" altLang="ko-KR" sz="5500" dirty="0">
                <a:latin typeface="BM Jua" panose="02020603020101020101" pitchFamily="18" charset="-127"/>
                <a:ea typeface="BM Jua" panose="02020603020101020101" pitchFamily="18" charset="-127"/>
              </a:rPr>
              <a:t>:</a:t>
            </a:r>
            <a:r>
              <a:rPr lang="ko-KR" altLang="en-US" sz="5500" dirty="0">
                <a:latin typeface="BM Jua" panose="02020603020101020101" pitchFamily="18" charset="-127"/>
                <a:ea typeface="BM Jua" panose="02020603020101020101" pitchFamily="18" charset="-127"/>
              </a:rPr>
              <a:t> 이론 기반의 포트폴리오 구성 </a:t>
            </a:r>
            <a:endParaRPr lang="en-US" sz="5500" dirty="0"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grpSp>
        <p:nvGrpSpPr>
          <p:cNvPr id="16" name="Group 12">
            <a:extLst>
              <a:ext uri="{FF2B5EF4-FFF2-40B4-BE49-F238E27FC236}">
                <a16:creationId xmlns:a16="http://schemas.microsoft.com/office/drawing/2014/main" id="{F5DD7AB9-A4D2-F642-9F8B-0CCB84B43975}"/>
              </a:ext>
            </a:extLst>
          </p:cNvPr>
          <p:cNvGrpSpPr/>
          <p:nvPr/>
        </p:nvGrpSpPr>
        <p:grpSpPr>
          <a:xfrm>
            <a:off x="3276600" y="3771900"/>
            <a:ext cx="1562949" cy="417760"/>
            <a:chOff x="0" y="0"/>
            <a:chExt cx="570168" cy="152400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7E39C846-13D5-5E4A-A772-06693E774E45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8" name="TextBox 8">
            <a:extLst>
              <a:ext uri="{FF2B5EF4-FFF2-40B4-BE49-F238E27FC236}">
                <a16:creationId xmlns:a16="http://schemas.microsoft.com/office/drawing/2014/main" id="{2DC2C326-190B-FE4A-A094-6035C2125A77}"/>
              </a:ext>
            </a:extLst>
          </p:cNvPr>
          <p:cNvSpPr txBox="1"/>
          <p:nvPr/>
        </p:nvSpPr>
        <p:spPr>
          <a:xfrm>
            <a:off x="3255532" y="3997341"/>
            <a:ext cx="13051268" cy="92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</a:pPr>
            <a:r>
              <a:rPr lang="ko-KR" altLang="en-US" sz="7900" b="1" dirty="0">
                <a:latin typeface="BM Jua" panose="02020603020101020101" pitchFamily="18" charset="-127"/>
                <a:ea typeface="BM Jua" panose="02020603020101020101" pitchFamily="18" charset="-127"/>
              </a:rPr>
              <a:t>주제 </a:t>
            </a:r>
            <a:r>
              <a:rPr lang="en-US" altLang="ko-KR" sz="7900" b="1" dirty="0">
                <a:latin typeface="BM Jua" panose="02020603020101020101" pitchFamily="18" charset="-127"/>
                <a:ea typeface="BM Jua" panose="02020603020101020101" pitchFamily="18" charset="-127"/>
              </a:rPr>
              <a:t>-</a:t>
            </a:r>
            <a:r>
              <a:rPr lang="ko-KR" altLang="en-US" sz="7900" b="1" dirty="0">
                <a:latin typeface="BM Jua" panose="02020603020101020101" pitchFamily="18" charset="-127"/>
                <a:ea typeface="BM Jua" panose="02020603020101020101" pitchFamily="18" charset="-127"/>
              </a:rPr>
              <a:t> 시장을 이기는 포트폴리오</a:t>
            </a:r>
            <a:endParaRPr lang="en-US" sz="7900" b="1" dirty="0"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576393" y="9239561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4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14744" y="6802078"/>
            <a:ext cx="2112150" cy="382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185" dirty="0">
                <a:solidFill>
                  <a:srgbClr val="FFFFFF"/>
                </a:solidFill>
                <a:latin typeface="Arimo Bold"/>
              </a:rPr>
              <a:t>READ MORE</a:t>
            </a: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DF437DEA-2B8B-0D4E-8DEA-629F73B6FACD}"/>
              </a:ext>
            </a:extLst>
          </p:cNvPr>
          <p:cNvGrpSpPr/>
          <p:nvPr/>
        </p:nvGrpSpPr>
        <p:grpSpPr>
          <a:xfrm>
            <a:off x="76200" y="1903500"/>
            <a:ext cx="2373082" cy="1027204"/>
            <a:chOff x="76200" y="1903500"/>
            <a:chExt cx="2373082" cy="1027204"/>
          </a:xfrm>
        </p:grpSpPr>
        <p:grpSp>
          <p:nvGrpSpPr>
            <p:cNvPr id="10" name="Group 10"/>
            <p:cNvGrpSpPr/>
            <p:nvPr/>
          </p:nvGrpSpPr>
          <p:grpSpPr>
            <a:xfrm>
              <a:off x="76200" y="1903500"/>
              <a:ext cx="972207" cy="308557"/>
              <a:chOff x="0" y="0"/>
              <a:chExt cx="570168" cy="152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70168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570168" h="152400">
                    <a:moveTo>
                      <a:pt x="0" y="0"/>
                    </a:moveTo>
                    <a:lnTo>
                      <a:pt x="570168" y="0"/>
                    </a:lnTo>
                    <a:lnTo>
                      <a:pt x="570168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9C041"/>
              </a:solidFill>
            </p:spPr>
          </p:sp>
        </p:grp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6C30F0AF-2B70-0A44-996F-12A2A3EAD2CE}"/>
                </a:ext>
              </a:extLst>
            </p:cNvPr>
            <p:cNvSpPr txBox="1"/>
            <p:nvPr/>
          </p:nvSpPr>
          <p:spPr>
            <a:xfrm>
              <a:off x="294872" y="1903500"/>
              <a:ext cx="2154410" cy="10272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4157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94949"/>
                  </a:solidFill>
                  <a:latin typeface="Garet Bold"/>
                </a:rPr>
                <a:t>05/23 </a:t>
              </a:r>
              <a:endParaRPr lang="en-US" altLang="ko-KR" sz="2400" b="1" dirty="0">
                <a:solidFill>
                  <a:srgbClr val="494949"/>
                </a:solidFill>
                <a:latin typeface="Garet Bold"/>
              </a:endParaRPr>
            </a:p>
            <a:p>
              <a:pPr marL="0" lvl="1" indent="0" algn="l">
                <a:lnSpc>
                  <a:spcPts val="4157"/>
                </a:lnSpc>
                <a:spcBef>
                  <a:spcPct val="0"/>
                </a:spcBef>
              </a:pPr>
              <a:endParaRPr lang="en-US" sz="2200" u="none" dirty="0">
                <a:solidFill>
                  <a:srgbClr val="494949"/>
                </a:solidFill>
                <a:latin typeface="Garet Bold"/>
              </a:endParaRPr>
            </a:p>
          </p:txBody>
        </p:sp>
      </p:grpSp>
      <p:sp>
        <p:nvSpPr>
          <p:cNvPr id="21" name="TextBox 6">
            <a:extLst>
              <a:ext uri="{FF2B5EF4-FFF2-40B4-BE49-F238E27FC236}">
                <a16:creationId xmlns:a16="http://schemas.microsoft.com/office/drawing/2014/main" id="{02B9549E-CCC7-554F-B1BC-E1C0B2DB8A65}"/>
              </a:ext>
            </a:extLst>
          </p:cNvPr>
          <p:cNvSpPr txBox="1"/>
          <p:nvPr/>
        </p:nvSpPr>
        <p:spPr>
          <a:xfrm>
            <a:off x="648966" y="671826"/>
            <a:ext cx="9893978" cy="864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en-US" sz="7700" b="1" dirty="0">
                <a:solidFill>
                  <a:srgbClr val="000000"/>
                </a:solidFill>
              </a:rPr>
              <a:t>Timetable</a:t>
            </a:r>
          </a:p>
        </p:txBody>
      </p:sp>
      <p:sp>
        <p:nvSpPr>
          <p:cNvPr id="22" name="AutoShape 15">
            <a:extLst>
              <a:ext uri="{FF2B5EF4-FFF2-40B4-BE49-F238E27FC236}">
                <a16:creationId xmlns:a16="http://schemas.microsoft.com/office/drawing/2014/main" id="{DFF15866-C452-C244-9B8C-630C3FC1D7B5}"/>
              </a:ext>
            </a:extLst>
          </p:cNvPr>
          <p:cNvSpPr/>
          <p:nvPr/>
        </p:nvSpPr>
        <p:spPr>
          <a:xfrm>
            <a:off x="2607865" y="2303436"/>
            <a:ext cx="42955" cy="6308520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AA32390D-2623-624D-8A89-904E72ECBC4B}"/>
              </a:ext>
            </a:extLst>
          </p:cNvPr>
          <p:cNvSpPr/>
          <p:nvPr/>
        </p:nvSpPr>
        <p:spPr>
          <a:xfrm rot="5400000" flipH="1">
            <a:off x="9148851" y="-6606293"/>
            <a:ext cx="45719" cy="18288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8FFC9CE3-4FD0-294D-A8EC-6499B2E320A4}"/>
              </a:ext>
            </a:extLst>
          </p:cNvPr>
          <p:cNvSpPr/>
          <p:nvPr/>
        </p:nvSpPr>
        <p:spPr>
          <a:xfrm rot="5400000" flipH="1">
            <a:off x="9148851" y="-7406641"/>
            <a:ext cx="45719" cy="18288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AutoShape 15">
            <a:extLst>
              <a:ext uri="{FF2B5EF4-FFF2-40B4-BE49-F238E27FC236}">
                <a16:creationId xmlns:a16="http://schemas.microsoft.com/office/drawing/2014/main" id="{7AED0D05-1C74-5F44-A368-867F6018CFD5}"/>
              </a:ext>
            </a:extLst>
          </p:cNvPr>
          <p:cNvSpPr/>
          <p:nvPr/>
        </p:nvSpPr>
        <p:spPr>
          <a:xfrm>
            <a:off x="9753600" y="2355348"/>
            <a:ext cx="0" cy="6204696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15">
            <a:extLst>
              <a:ext uri="{FF2B5EF4-FFF2-40B4-BE49-F238E27FC236}">
                <a16:creationId xmlns:a16="http://schemas.microsoft.com/office/drawing/2014/main" id="{5A371339-AF50-2443-AD19-950294F64C6C}"/>
              </a:ext>
            </a:extLst>
          </p:cNvPr>
          <p:cNvSpPr/>
          <p:nvPr/>
        </p:nvSpPr>
        <p:spPr>
          <a:xfrm>
            <a:off x="13335000" y="2367804"/>
            <a:ext cx="0" cy="6204696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15">
            <a:extLst>
              <a:ext uri="{FF2B5EF4-FFF2-40B4-BE49-F238E27FC236}">
                <a16:creationId xmlns:a16="http://schemas.microsoft.com/office/drawing/2014/main" id="{165948FE-CFFC-6A4B-8B1E-2A1E3BE0235F}"/>
              </a:ext>
            </a:extLst>
          </p:cNvPr>
          <p:cNvSpPr/>
          <p:nvPr/>
        </p:nvSpPr>
        <p:spPr>
          <a:xfrm>
            <a:off x="6172200" y="2345220"/>
            <a:ext cx="0" cy="6204696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15">
            <a:extLst>
              <a:ext uri="{FF2B5EF4-FFF2-40B4-BE49-F238E27FC236}">
                <a16:creationId xmlns:a16="http://schemas.microsoft.com/office/drawing/2014/main" id="{663F48C1-75C9-B04B-AE56-72EC7EE3BE5A}"/>
              </a:ext>
            </a:extLst>
          </p:cNvPr>
          <p:cNvSpPr/>
          <p:nvPr/>
        </p:nvSpPr>
        <p:spPr>
          <a:xfrm>
            <a:off x="15773400" y="2355348"/>
            <a:ext cx="0" cy="6204696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F1E72FD-7B70-A64F-8496-57819E8F26E2}"/>
              </a:ext>
            </a:extLst>
          </p:cNvPr>
          <p:cNvGrpSpPr/>
          <p:nvPr/>
        </p:nvGrpSpPr>
        <p:grpSpPr>
          <a:xfrm>
            <a:off x="1981200" y="1903500"/>
            <a:ext cx="2373082" cy="1027204"/>
            <a:chOff x="2048845" y="1903500"/>
            <a:chExt cx="2373082" cy="1027204"/>
          </a:xfrm>
        </p:grpSpPr>
        <p:grpSp>
          <p:nvGrpSpPr>
            <p:cNvPr id="83" name="Group 10">
              <a:extLst>
                <a:ext uri="{FF2B5EF4-FFF2-40B4-BE49-F238E27FC236}">
                  <a16:creationId xmlns:a16="http://schemas.microsoft.com/office/drawing/2014/main" id="{41F0CBF2-E1BB-C549-9F84-11691D8604CF}"/>
                </a:ext>
              </a:extLst>
            </p:cNvPr>
            <p:cNvGrpSpPr/>
            <p:nvPr/>
          </p:nvGrpSpPr>
          <p:grpSpPr>
            <a:xfrm>
              <a:off x="2048845" y="1903500"/>
              <a:ext cx="972207" cy="308557"/>
              <a:chOff x="0" y="0"/>
              <a:chExt cx="570168" cy="152400"/>
            </a:xfrm>
          </p:grpSpPr>
          <p:sp>
            <p:nvSpPr>
              <p:cNvPr id="84" name="Freeform 11">
                <a:extLst>
                  <a:ext uri="{FF2B5EF4-FFF2-40B4-BE49-F238E27FC236}">
                    <a16:creationId xmlns:a16="http://schemas.microsoft.com/office/drawing/2014/main" id="{DC41708A-E6FC-6E4D-9CEE-D2D3DCDA56CA}"/>
                  </a:ext>
                </a:extLst>
              </p:cNvPr>
              <p:cNvSpPr/>
              <p:nvPr/>
            </p:nvSpPr>
            <p:spPr>
              <a:xfrm>
                <a:off x="0" y="0"/>
                <a:ext cx="570168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570168" h="152400">
                    <a:moveTo>
                      <a:pt x="0" y="0"/>
                    </a:moveTo>
                    <a:lnTo>
                      <a:pt x="570168" y="0"/>
                    </a:lnTo>
                    <a:lnTo>
                      <a:pt x="570168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9C041"/>
              </a:solidFill>
            </p:spPr>
          </p:sp>
        </p:grpSp>
        <p:sp>
          <p:nvSpPr>
            <p:cNvPr id="85" name="TextBox 4">
              <a:extLst>
                <a:ext uri="{FF2B5EF4-FFF2-40B4-BE49-F238E27FC236}">
                  <a16:creationId xmlns:a16="http://schemas.microsoft.com/office/drawing/2014/main" id="{3577E24D-08B9-D348-BC2D-F86D09347419}"/>
                </a:ext>
              </a:extLst>
            </p:cNvPr>
            <p:cNvSpPr txBox="1"/>
            <p:nvPr/>
          </p:nvSpPr>
          <p:spPr>
            <a:xfrm>
              <a:off x="2267517" y="1903500"/>
              <a:ext cx="2154410" cy="10272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4157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94949"/>
                  </a:solidFill>
                  <a:latin typeface="Garet Bold"/>
                </a:rPr>
                <a:t>05/24 </a:t>
              </a:r>
              <a:endParaRPr lang="en-US" altLang="ko-KR" sz="2400" b="1" dirty="0">
                <a:solidFill>
                  <a:srgbClr val="494949"/>
                </a:solidFill>
                <a:latin typeface="Garet Bold"/>
              </a:endParaRPr>
            </a:p>
            <a:p>
              <a:pPr marL="0" lvl="1" indent="0" algn="l">
                <a:lnSpc>
                  <a:spcPts val="4157"/>
                </a:lnSpc>
                <a:spcBef>
                  <a:spcPct val="0"/>
                </a:spcBef>
              </a:pPr>
              <a:endParaRPr lang="en-US" sz="2200" u="none" dirty="0">
                <a:solidFill>
                  <a:srgbClr val="494949"/>
                </a:solidFill>
                <a:latin typeface="Garet Bold"/>
              </a:endParaRPr>
            </a:p>
          </p:txBody>
        </p:sp>
      </p:grpSp>
      <p:grpSp>
        <p:nvGrpSpPr>
          <p:cNvPr id="86" name="Group 10">
            <a:extLst>
              <a:ext uri="{FF2B5EF4-FFF2-40B4-BE49-F238E27FC236}">
                <a16:creationId xmlns:a16="http://schemas.microsoft.com/office/drawing/2014/main" id="{69B83328-5B14-2B46-A6C6-6F850EC939C2}"/>
              </a:ext>
            </a:extLst>
          </p:cNvPr>
          <p:cNvGrpSpPr/>
          <p:nvPr/>
        </p:nvGrpSpPr>
        <p:grpSpPr>
          <a:xfrm>
            <a:off x="5562600" y="1903500"/>
            <a:ext cx="972207" cy="308557"/>
            <a:chOff x="0" y="0"/>
            <a:chExt cx="570168" cy="152400"/>
          </a:xfrm>
        </p:grpSpPr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F9ABD2CE-B344-924A-9093-A364D40E398D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88" name="TextBox 4">
            <a:extLst>
              <a:ext uri="{FF2B5EF4-FFF2-40B4-BE49-F238E27FC236}">
                <a16:creationId xmlns:a16="http://schemas.microsoft.com/office/drawing/2014/main" id="{E69D3F7C-B691-D74B-8CAC-AC9ECABA64D8}"/>
              </a:ext>
            </a:extLst>
          </p:cNvPr>
          <p:cNvSpPr txBox="1"/>
          <p:nvPr/>
        </p:nvSpPr>
        <p:spPr>
          <a:xfrm>
            <a:off x="5781272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05/26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grpSp>
        <p:nvGrpSpPr>
          <p:cNvPr id="89" name="Group 10">
            <a:extLst>
              <a:ext uri="{FF2B5EF4-FFF2-40B4-BE49-F238E27FC236}">
                <a16:creationId xmlns:a16="http://schemas.microsoft.com/office/drawing/2014/main" id="{9AE33932-8C6E-0948-9FE1-848C015BA9C9}"/>
              </a:ext>
            </a:extLst>
          </p:cNvPr>
          <p:cNvGrpSpPr/>
          <p:nvPr/>
        </p:nvGrpSpPr>
        <p:grpSpPr>
          <a:xfrm>
            <a:off x="9067800" y="1903500"/>
            <a:ext cx="972207" cy="308557"/>
            <a:chOff x="0" y="0"/>
            <a:chExt cx="570168" cy="152400"/>
          </a:xfrm>
        </p:grpSpPr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id="{D729B0D5-F6A1-414C-8B5A-42A72B254FFB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91" name="TextBox 4">
            <a:extLst>
              <a:ext uri="{FF2B5EF4-FFF2-40B4-BE49-F238E27FC236}">
                <a16:creationId xmlns:a16="http://schemas.microsoft.com/office/drawing/2014/main" id="{5054009A-0A6A-1041-BCD7-B3CA79ED3320}"/>
              </a:ext>
            </a:extLst>
          </p:cNvPr>
          <p:cNvSpPr txBox="1"/>
          <p:nvPr/>
        </p:nvSpPr>
        <p:spPr>
          <a:xfrm>
            <a:off x="9286472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05/28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grpSp>
        <p:nvGrpSpPr>
          <p:cNvPr id="92" name="Group 10">
            <a:extLst>
              <a:ext uri="{FF2B5EF4-FFF2-40B4-BE49-F238E27FC236}">
                <a16:creationId xmlns:a16="http://schemas.microsoft.com/office/drawing/2014/main" id="{DDFCEC60-06EE-D045-AAE2-62B9D6EB7BB7}"/>
              </a:ext>
            </a:extLst>
          </p:cNvPr>
          <p:cNvGrpSpPr/>
          <p:nvPr/>
        </p:nvGrpSpPr>
        <p:grpSpPr>
          <a:xfrm>
            <a:off x="12638318" y="1903500"/>
            <a:ext cx="972207" cy="308557"/>
            <a:chOff x="0" y="0"/>
            <a:chExt cx="570168" cy="152400"/>
          </a:xfrm>
        </p:grpSpPr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AAC5CE6E-7A7C-0542-8CD7-26F22C72AEE7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94" name="TextBox 4">
            <a:extLst>
              <a:ext uri="{FF2B5EF4-FFF2-40B4-BE49-F238E27FC236}">
                <a16:creationId xmlns:a16="http://schemas.microsoft.com/office/drawing/2014/main" id="{F566EFB4-7967-A346-A8C7-A5EF05389AD3}"/>
              </a:ext>
            </a:extLst>
          </p:cNvPr>
          <p:cNvSpPr txBox="1"/>
          <p:nvPr/>
        </p:nvSpPr>
        <p:spPr>
          <a:xfrm>
            <a:off x="12856990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06/01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grpSp>
        <p:nvGrpSpPr>
          <p:cNvPr id="95" name="Group 10">
            <a:extLst>
              <a:ext uri="{FF2B5EF4-FFF2-40B4-BE49-F238E27FC236}">
                <a16:creationId xmlns:a16="http://schemas.microsoft.com/office/drawing/2014/main" id="{DD18A24F-9FC1-5E41-8E73-1BFBFA2DEFE5}"/>
              </a:ext>
            </a:extLst>
          </p:cNvPr>
          <p:cNvGrpSpPr/>
          <p:nvPr/>
        </p:nvGrpSpPr>
        <p:grpSpPr>
          <a:xfrm>
            <a:off x="15000518" y="1903500"/>
            <a:ext cx="972207" cy="308557"/>
            <a:chOff x="0" y="0"/>
            <a:chExt cx="570168" cy="152400"/>
          </a:xfrm>
        </p:grpSpPr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8492A824-DCCA-9441-8E4F-6CE9734531DD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97" name="TextBox 4">
            <a:extLst>
              <a:ext uri="{FF2B5EF4-FFF2-40B4-BE49-F238E27FC236}">
                <a16:creationId xmlns:a16="http://schemas.microsoft.com/office/drawing/2014/main" id="{B10E32CC-E061-614A-A1EB-958E6FF1F72C}"/>
              </a:ext>
            </a:extLst>
          </p:cNvPr>
          <p:cNvSpPr txBox="1"/>
          <p:nvPr/>
        </p:nvSpPr>
        <p:spPr>
          <a:xfrm>
            <a:off x="15219190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06/02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grpSp>
        <p:nvGrpSpPr>
          <p:cNvPr id="98" name="Group 10">
            <a:extLst>
              <a:ext uri="{FF2B5EF4-FFF2-40B4-BE49-F238E27FC236}">
                <a16:creationId xmlns:a16="http://schemas.microsoft.com/office/drawing/2014/main" id="{5B120917-434D-0746-8D85-86324D4FC08D}"/>
              </a:ext>
            </a:extLst>
          </p:cNvPr>
          <p:cNvGrpSpPr/>
          <p:nvPr/>
        </p:nvGrpSpPr>
        <p:grpSpPr>
          <a:xfrm>
            <a:off x="17068800" y="1903500"/>
            <a:ext cx="972207" cy="308557"/>
            <a:chOff x="0" y="0"/>
            <a:chExt cx="570168" cy="152400"/>
          </a:xfrm>
        </p:grpSpPr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FC83131D-1311-EF40-ABBF-4CAB5A719808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00" name="TextBox 4">
            <a:extLst>
              <a:ext uri="{FF2B5EF4-FFF2-40B4-BE49-F238E27FC236}">
                <a16:creationId xmlns:a16="http://schemas.microsoft.com/office/drawing/2014/main" id="{95FD665C-B80F-6045-B614-9232E94CFADD}"/>
              </a:ext>
            </a:extLst>
          </p:cNvPr>
          <p:cNvSpPr txBox="1"/>
          <p:nvPr/>
        </p:nvSpPr>
        <p:spPr>
          <a:xfrm>
            <a:off x="17287472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06/05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198596D3-C283-9A4E-8F67-AE97937DADFD}"/>
              </a:ext>
            </a:extLst>
          </p:cNvPr>
          <p:cNvSpPr/>
          <p:nvPr/>
        </p:nvSpPr>
        <p:spPr>
          <a:xfrm>
            <a:off x="0" y="7728908"/>
            <a:ext cx="2650820" cy="630000"/>
          </a:xfrm>
          <a:prstGeom prst="chevron">
            <a:avLst/>
          </a:prstGeom>
          <a:solidFill>
            <a:srgbClr val="EEE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48" name="갈매기형 수장[C] 47">
            <a:extLst>
              <a:ext uri="{FF2B5EF4-FFF2-40B4-BE49-F238E27FC236}">
                <a16:creationId xmlns:a16="http://schemas.microsoft.com/office/drawing/2014/main" id="{8D4751D2-7DA0-824B-A2CF-DBF9DCF59065}"/>
              </a:ext>
            </a:extLst>
          </p:cNvPr>
          <p:cNvSpPr/>
          <p:nvPr/>
        </p:nvSpPr>
        <p:spPr>
          <a:xfrm>
            <a:off x="2199871" y="6678391"/>
            <a:ext cx="4886729" cy="630000"/>
          </a:xfrm>
          <a:prstGeom prst="chevron">
            <a:avLst/>
          </a:prstGeom>
          <a:solidFill>
            <a:srgbClr val="E9E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데이터 수집 </a:t>
            </a:r>
            <a:r>
              <a:rPr lang="en-US" altLang="ko-KR" sz="2200" b="1" dirty="0">
                <a:solidFill>
                  <a:srgbClr val="494949"/>
                </a:solidFill>
                <a:latin typeface="Garet Bold"/>
              </a:rPr>
              <a:t>&amp;</a:t>
            </a: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 전처리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4" name="갈매기형 수장[C] 53">
            <a:extLst>
              <a:ext uri="{FF2B5EF4-FFF2-40B4-BE49-F238E27FC236}">
                <a16:creationId xmlns:a16="http://schemas.microsoft.com/office/drawing/2014/main" id="{7E7D96AB-65FE-D74F-9D33-EDF05C0E7BBD}"/>
              </a:ext>
            </a:extLst>
          </p:cNvPr>
          <p:cNvSpPr/>
          <p:nvPr/>
        </p:nvSpPr>
        <p:spPr>
          <a:xfrm>
            <a:off x="6019800" y="5770076"/>
            <a:ext cx="4190999" cy="630000"/>
          </a:xfrm>
          <a:prstGeom prst="chevron">
            <a:avLst/>
          </a:prstGeom>
          <a:solidFill>
            <a:srgbClr val="E2D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r>
              <a:rPr lang="ko-KR" altLang="en-US" sz="2200" b="1" dirty="0" err="1">
                <a:solidFill>
                  <a:srgbClr val="494949"/>
                </a:solidFill>
                <a:latin typeface="Garet Bold"/>
              </a:rPr>
              <a:t>팩터</a:t>
            </a: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 선정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5" name="갈매기형 수장[C] 54">
            <a:extLst>
              <a:ext uri="{FF2B5EF4-FFF2-40B4-BE49-F238E27FC236}">
                <a16:creationId xmlns:a16="http://schemas.microsoft.com/office/drawing/2014/main" id="{F196B7E3-3282-9847-958A-26911D78DE17}"/>
              </a:ext>
            </a:extLst>
          </p:cNvPr>
          <p:cNvSpPr/>
          <p:nvPr/>
        </p:nvSpPr>
        <p:spPr>
          <a:xfrm>
            <a:off x="9017507" y="4718359"/>
            <a:ext cx="4850893" cy="630000"/>
          </a:xfrm>
          <a:prstGeom prst="chevron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자산 분배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6" name="갈매기형 수장[C] 55">
            <a:extLst>
              <a:ext uri="{FF2B5EF4-FFF2-40B4-BE49-F238E27FC236}">
                <a16:creationId xmlns:a16="http://schemas.microsoft.com/office/drawing/2014/main" id="{B39E0CEC-FF27-5149-8B6C-077EC9965775}"/>
              </a:ext>
            </a:extLst>
          </p:cNvPr>
          <p:cNvSpPr/>
          <p:nvPr/>
        </p:nvSpPr>
        <p:spPr>
          <a:xfrm>
            <a:off x="12638318" y="3775321"/>
            <a:ext cx="3227741" cy="630000"/>
          </a:xfrm>
          <a:prstGeom prst="chevron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성능 테스트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7" name="갈매기형 수장[C] 56">
            <a:extLst>
              <a:ext uri="{FF2B5EF4-FFF2-40B4-BE49-F238E27FC236}">
                <a16:creationId xmlns:a16="http://schemas.microsoft.com/office/drawing/2014/main" id="{C54E2CF0-2EFE-EA4B-AD34-3C50F65470AD}"/>
              </a:ext>
            </a:extLst>
          </p:cNvPr>
          <p:cNvSpPr/>
          <p:nvPr/>
        </p:nvSpPr>
        <p:spPr>
          <a:xfrm>
            <a:off x="15866059" y="2833618"/>
            <a:ext cx="2345741" cy="630000"/>
          </a:xfrm>
          <a:prstGeom prst="chevron">
            <a:avLst/>
          </a:prstGeom>
          <a:solidFill>
            <a:srgbClr val="C19A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발표 준비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14BFF0-637D-7348-8827-B590374DD9F2}"/>
              </a:ext>
            </a:extLst>
          </p:cNvPr>
          <p:cNvSpPr txBox="1"/>
          <p:nvPr/>
        </p:nvSpPr>
        <p:spPr>
          <a:xfrm>
            <a:off x="476895" y="7732402"/>
            <a:ext cx="1943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아이디어 기획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3EF516-7B61-EB46-B7E7-F58782CE9C59}"/>
              </a:ext>
            </a:extLst>
          </p:cNvPr>
          <p:cNvSpPr txBox="1"/>
          <p:nvPr/>
        </p:nvSpPr>
        <p:spPr>
          <a:xfrm>
            <a:off x="912098" y="8008504"/>
            <a:ext cx="10967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및 수립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</p:spTree>
    <p:extLst>
      <p:ext uri="{BB962C8B-B14F-4D97-AF65-F5344CB8AC3E}">
        <p14:creationId xmlns:p14="http://schemas.microsoft.com/office/powerpoint/2010/main" val="343624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2">
            <a:extLst>
              <a:ext uri="{FF2B5EF4-FFF2-40B4-BE49-F238E27FC236}">
                <a16:creationId xmlns:a16="http://schemas.microsoft.com/office/drawing/2014/main" id="{B321FCA6-4157-8A48-BE5C-46330FD1E3D0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CBF3FBAB-9164-4C4F-863E-1D8300A5AC17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18202471-2918-FB46-B75B-FB64B15C27FF}"/>
              </a:ext>
            </a:extLst>
          </p:cNvPr>
          <p:cNvSpPr txBox="1"/>
          <p:nvPr/>
        </p:nvSpPr>
        <p:spPr>
          <a:xfrm>
            <a:off x="1664343" y="1161380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배경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791F06-D85E-A448-8E61-B7A35C73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967869"/>
            <a:ext cx="7135091" cy="4031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03ACEC-28CE-F54D-8509-D7076492A444}"/>
              </a:ext>
            </a:extLst>
          </p:cNvPr>
          <p:cNvSpPr txBox="1"/>
          <p:nvPr/>
        </p:nvSpPr>
        <p:spPr>
          <a:xfrm>
            <a:off x="762000" y="7136368"/>
            <a:ext cx="790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금융 위기 오면 전체적으로 떨어져서 분산효과가 없어져서 본질적인 </a:t>
            </a:r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팩터로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배분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1F05A08D-3388-564B-9A49-0C60C6BD9DF4}"/>
              </a:ext>
            </a:extLst>
          </p:cNvPr>
          <p:cNvSpPr txBox="1"/>
          <p:nvPr/>
        </p:nvSpPr>
        <p:spPr>
          <a:xfrm>
            <a:off x="15680583" y="96393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5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D25BFF-BD60-906C-92EA-3749F116A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2584772"/>
            <a:ext cx="8018199" cy="487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DAE8D-F3F2-BDF8-3D9D-50544B64B61C}"/>
              </a:ext>
            </a:extLst>
          </p:cNvPr>
          <p:cNvSpPr txBox="1"/>
          <p:nvPr/>
        </p:nvSpPr>
        <p:spPr>
          <a:xfrm>
            <a:off x="685800" y="2145697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배분하는 이유</a:t>
            </a:r>
          </a:p>
        </p:txBody>
      </p:sp>
    </p:spTree>
    <p:extLst>
      <p:ext uri="{BB962C8B-B14F-4D97-AF65-F5344CB8AC3E}">
        <p14:creationId xmlns:p14="http://schemas.microsoft.com/office/powerpoint/2010/main" val="915153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6BF4BFFD-B18B-524B-F65A-137D58E8AEB2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15969A94-B074-8495-386E-BE571298FCA6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4" name="TextBox 6">
            <a:extLst>
              <a:ext uri="{FF2B5EF4-FFF2-40B4-BE49-F238E27FC236}">
                <a16:creationId xmlns:a16="http://schemas.microsoft.com/office/drawing/2014/main" id="{57F39ED2-9A99-3D9A-4730-3FC5DEE6787E}"/>
              </a:ext>
            </a:extLst>
          </p:cNvPr>
          <p:cNvSpPr txBox="1"/>
          <p:nvPr/>
        </p:nvSpPr>
        <p:spPr>
          <a:xfrm>
            <a:off x="1664343" y="1161380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포트폴리오 공식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448627-EBDB-716B-EA62-98138E28E4E0}"/>
              </a:ext>
            </a:extLst>
          </p:cNvPr>
          <p:cNvSpPr/>
          <p:nvPr/>
        </p:nvSpPr>
        <p:spPr>
          <a:xfrm>
            <a:off x="1219200" y="2400300"/>
            <a:ext cx="9144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000" dirty="0">
                <a:latin typeface="BM Jua" panose="02020603020101020101" pitchFamily="18" charset="-127"/>
                <a:ea typeface="BM Jua" panose="02020603020101020101" pitchFamily="18" charset="-127"/>
              </a:rPr>
              <a:t>파마-</a:t>
            </a:r>
            <a:r>
              <a:rPr lang="ko-KR" altLang="en-US" sz="3000" dirty="0" err="1">
                <a:latin typeface="BM Jua" panose="02020603020101020101" pitchFamily="18" charset="-127"/>
                <a:ea typeface="BM Jua" panose="02020603020101020101" pitchFamily="18" charset="-127"/>
              </a:rPr>
              <a:t>프렌치</a:t>
            </a:r>
            <a:r>
              <a:rPr lang="ko-KR" altLang="en-US" sz="3000" dirty="0">
                <a:latin typeface="BM Jua" panose="02020603020101020101" pitchFamily="18" charset="-127"/>
                <a:ea typeface="BM Jua" panose="02020603020101020101" pitchFamily="18" charset="-127"/>
              </a:rPr>
              <a:t> 3요인 공식</a:t>
            </a:r>
            <a:r>
              <a:rPr lang="en-US" altLang="ko-KR" sz="3000" dirty="0">
                <a:latin typeface="BM Jua" panose="02020603020101020101" pitchFamily="18" charset="-127"/>
                <a:ea typeface="BM Jua" panose="02020603020101020101" pitchFamily="18" charset="-127"/>
              </a:rPr>
              <a:t>:</a:t>
            </a:r>
            <a:endParaRPr lang="ko-KR" altLang="en-US" sz="3000" dirty="0"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r>
              <a:rPr lang="ko-KR" altLang="en-US" sz="3000" dirty="0" err="1">
                <a:latin typeface="BM Jua" panose="02020603020101020101" pitchFamily="18" charset="-127"/>
                <a:ea typeface="BM Jua" panose="02020603020101020101" pitchFamily="18" charset="-127"/>
              </a:rPr>
              <a:t>E</a:t>
            </a:r>
            <a:r>
              <a:rPr lang="ko-KR" altLang="en-US" sz="3000" dirty="0">
                <a:latin typeface="BM Jua" panose="02020603020101020101" pitchFamily="18" charset="-127"/>
                <a:ea typeface="BM Jua" panose="02020603020101020101" pitchFamily="18" charset="-127"/>
              </a:rPr>
              <a:t>(</a:t>
            </a:r>
            <a:r>
              <a:rPr lang="ko-KR" altLang="en-US" sz="3000" dirty="0" err="1">
                <a:latin typeface="BM Jua" panose="02020603020101020101" pitchFamily="18" charset="-127"/>
                <a:ea typeface="BM Jua" panose="02020603020101020101" pitchFamily="18" charset="-127"/>
              </a:rPr>
              <a:t>Ri</a:t>
            </a:r>
            <a:r>
              <a:rPr lang="ko-KR" altLang="en-US" sz="3000" dirty="0">
                <a:latin typeface="BM Jua" panose="02020603020101020101" pitchFamily="18" charset="-127"/>
                <a:ea typeface="BM Jua" panose="02020603020101020101" pitchFamily="18" charset="-127"/>
              </a:rPr>
              <a:t>) = </a:t>
            </a:r>
            <a:r>
              <a:rPr lang="ko-KR" altLang="en-US" sz="3000" dirty="0" err="1">
                <a:latin typeface="BM Jua" panose="02020603020101020101" pitchFamily="18" charset="-127"/>
                <a:ea typeface="BM Jua" panose="02020603020101020101" pitchFamily="18" charset="-127"/>
              </a:rPr>
              <a:t>Rf</a:t>
            </a:r>
            <a:r>
              <a:rPr lang="ko-KR" altLang="en-US" sz="3000" dirty="0">
                <a:latin typeface="BM Jua" panose="02020603020101020101" pitchFamily="18" charset="-127"/>
                <a:ea typeface="BM Jua" panose="02020603020101020101" pitchFamily="18" charset="-127"/>
              </a:rPr>
              <a:t> + i1 * (</a:t>
            </a:r>
            <a:r>
              <a:rPr lang="ko-KR" altLang="en-US" sz="3000" dirty="0" err="1">
                <a:latin typeface="BM Jua" panose="02020603020101020101" pitchFamily="18" charset="-127"/>
                <a:ea typeface="BM Jua" panose="02020603020101020101" pitchFamily="18" charset="-127"/>
              </a:rPr>
              <a:t>Rm</a:t>
            </a:r>
            <a:r>
              <a:rPr lang="ko-KR" altLang="en-US" sz="3000" dirty="0">
                <a:latin typeface="BM Jua" panose="02020603020101020101" pitchFamily="18" charset="-127"/>
                <a:ea typeface="BM Jua" panose="02020603020101020101" pitchFamily="18" charset="-127"/>
              </a:rPr>
              <a:t> - </a:t>
            </a:r>
            <a:r>
              <a:rPr lang="ko-KR" altLang="en-US" sz="3000" dirty="0" err="1">
                <a:latin typeface="BM Jua" panose="02020603020101020101" pitchFamily="18" charset="-127"/>
                <a:ea typeface="BM Jua" panose="02020603020101020101" pitchFamily="18" charset="-127"/>
              </a:rPr>
              <a:t>Rf</a:t>
            </a:r>
            <a:r>
              <a:rPr lang="ko-KR" altLang="en-US" sz="3000" dirty="0">
                <a:latin typeface="BM Jua" panose="02020603020101020101" pitchFamily="18" charset="-127"/>
                <a:ea typeface="BM Jua" panose="02020603020101020101" pitchFamily="18" charset="-127"/>
              </a:rPr>
              <a:t>) + i2 * SMB + i3 * HML</a:t>
            </a:r>
          </a:p>
        </p:txBody>
      </p:sp>
    </p:spTree>
    <p:extLst>
      <p:ext uri="{BB962C8B-B14F-4D97-AF65-F5344CB8AC3E}">
        <p14:creationId xmlns:p14="http://schemas.microsoft.com/office/powerpoint/2010/main" val="4148371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B69BC8-F5BC-E642-A1E6-1E6DDFCF4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730397"/>
            <a:ext cx="4964614" cy="4438473"/>
          </a:xfrm>
          <a:prstGeom prst="rect">
            <a:avLst/>
          </a:prstGeom>
        </p:spPr>
      </p:pic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E8FF9D24-5658-0247-8967-AAAFC8690E26}"/>
              </a:ext>
            </a:extLst>
          </p:cNvPr>
          <p:cNvSpPr/>
          <p:nvPr/>
        </p:nvSpPr>
        <p:spPr>
          <a:xfrm>
            <a:off x="9296400" y="4695736"/>
            <a:ext cx="838199" cy="809657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3211BF-FE84-AA4E-91E5-1BA7A898191F}"/>
              </a:ext>
            </a:extLst>
          </p:cNvPr>
          <p:cNvSpPr txBox="1"/>
          <p:nvPr/>
        </p:nvSpPr>
        <p:spPr>
          <a:xfrm>
            <a:off x="7772400" y="5829300"/>
            <a:ext cx="86180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dirty="0" err="1">
                <a:latin typeface="BM Jua" panose="02020603020101020101" pitchFamily="18" charset="-127"/>
                <a:ea typeface="BM Jua" panose="02020603020101020101" pitchFamily="18" charset="-127"/>
              </a:rPr>
              <a:t>팩터폭격</a:t>
            </a:r>
            <a:r>
              <a:rPr kumimoji="1" lang="ko-KR" altLang="en-US" sz="3000" dirty="0">
                <a:latin typeface="BM Jua" panose="02020603020101020101" pitchFamily="18" charset="-127"/>
                <a:ea typeface="BM Jua" panose="02020603020101020101" pitchFamily="18" charset="-127"/>
              </a:rPr>
              <a:t> 포트폴리오</a:t>
            </a:r>
          </a:p>
          <a:p>
            <a:r>
              <a:rPr kumimoji="1" lang="en-US" altLang="ko-KR" sz="3000" dirty="0" err="1">
                <a:latin typeface="BM Jua" panose="02020603020101020101" pitchFamily="18" charset="-127"/>
                <a:ea typeface="BM Jua" panose="02020603020101020101" pitchFamily="18" charset="-127"/>
              </a:rPr>
              <a:t>Em</a:t>
            </a:r>
            <a:r>
              <a:rPr kumimoji="1" lang="en-US" altLang="ko-KR" sz="3000" dirty="0">
                <a:latin typeface="BM Jua" panose="02020603020101020101" pitchFamily="18" charset="-127"/>
                <a:ea typeface="BM Jua" panose="02020603020101020101" pitchFamily="18" charset="-127"/>
              </a:rPr>
              <a:t>= </a:t>
            </a:r>
            <a:r>
              <a:rPr kumimoji="1" lang="en-US" altLang="ko-KR" sz="3000" dirty="0" err="1">
                <a:latin typeface="BM Jua" panose="02020603020101020101" pitchFamily="18" charset="-127"/>
                <a:ea typeface="BM Jua" panose="02020603020101020101" pitchFamily="18" charset="-127"/>
              </a:rPr>
              <a:t>Rf</a:t>
            </a:r>
            <a:r>
              <a:rPr kumimoji="1" lang="en-US" altLang="ko-KR" sz="3000" dirty="0">
                <a:latin typeface="BM Jua" panose="02020603020101020101" pitchFamily="18" charset="-127"/>
                <a:ea typeface="BM Jua" panose="02020603020101020101" pitchFamily="18" charset="-127"/>
              </a:rPr>
              <a:t> + </a:t>
            </a:r>
            <a:r>
              <a:rPr kumimoji="1" lang="el-GR" altLang="ko-KR" sz="3000" dirty="0">
                <a:ea typeface="BM Jua" panose="02020603020101020101" pitchFamily="18" charset="-127"/>
              </a:rPr>
              <a:t>β</a:t>
            </a:r>
            <a:r>
              <a:rPr kumimoji="1" lang="en-US" altLang="ko-KR" sz="3000" dirty="0">
                <a:latin typeface="BM Jua" panose="02020603020101020101" pitchFamily="18" charset="-127"/>
                <a:ea typeface="BM Jua" panose="02020603020101020101" pitchFamily="18" charset="-127"/>
              </a:rPr>
              <a:t>i1 *V + </a:t>
            </a:r>
            <a:r>
              <a:rPr kumimoji="1" lang="el-GR" altLang="ko-KR" sz="3000" dirty="0">
                <a:ea typeface="BM Jua" panose="02020603020101020101" pitchFamily="18" charset="-127"/>
              </a:rPr>
              <a:t>β</a:t>
            </a:r>
            <a:r>
              <a:rPr kumimoji="1" lang="en-US" altLang="ko-KR" sz="3000" dirty="0">
                <a:latin typeface="BM Jua" panose="02020603020101020101" pitchFamily="18" charset="-127"/>
                <a:ea typeface="BM Jua" panose="02020603020101020101" pitchFamily="18" charset="-127"/>
              </a:rPr>
              <a:t>i2 * M + </a:t>
            </a:r>
            <a:r>
              <a:rPr kumimoji="1" lang="el-GR" altLang="ko-KR" sz="3000" dirty="0">
                <a:ea typeface="BM Jua" panose="02020603020101020101" pitchFamily="18" charset="-127"/>
              </a:rPr>
              <a:t>β</a:t>
            </a:r>
            <a:r>
              <a:rPr kumimoji="1" lang="en-US" altLang="ko-KR" sz="3000" dirty="0">
                <a:latin typeface="BM Jua" panose="02020603020101020101" pitchFamily="18" charset="-127"/>
                <a:ea typeface="BM Jua" panose="02020603020101020101" pitchFamily="18" charset="-127"/>
              </a:rPr>
              <a:t>i3 * Q + </a:t>
            </a:r>
            <a:r>
              <a:rPr kumimoji="1" lang="el-GR" altLang="ko-KR" sz="3000" dirty="0">
                <a:ea typeface="BM Jua" panose="02020603020101020101" pitchFamily="18" charset="-127"/>
              </a:rPr>
              <a:t>β</a:t>
            </a:r>
            <a:r>
              <a:rPr kumimoji="1" lang="en-US" altLang="ko-KR" sz="3000" dirty="0">
                <a:latin typeface="BM Jua" panose="02020603020101020101" pitchFamily="18" charset="-127"/>
                <a:ea typeface="BM Jua" panose="02020603020101020101" pitchFamily="18" charset="-127"/>
              </a:rPr>
              <a:t>i4 * NEW + a</a:t>
            </a:r>
            <a:endParaRPr kumimoji="1" lang="ko-KR" altLang="en-US" sz="3000" dirty="0"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A3908A-E7E5-7445-84E7-F554B1C87E21}"/>
              </a:ext>
            </a:extLst>
          </p:cNvPr>
          <p:cNvSpPr txBox="1"/>
          <p:nvPr/>
        </p:nvSpPr>
        <p:spPr>
          <a:xfrm>
            <a:off x="14706600" y="7323062"/>
            <a:ext cx="2877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ea typeface="+mj-ea"/>
              </a:rPr>
              <a:t>V : </a:t>
            </a:r>
            <a:r>
              <a:rPr kumimoji="1" lang="ko-KR" altLang="en-US" dirty="0" err="1">
                <a:ea typeface="+mj-ea"/>
              </a:rPr>
              <a:t>밸류</a:t>
            </a:r>
            <a:r>
              <a:rPr kumimoji="1" lang="ko-KR" altLang="en-US" dirty="0">
                <a:ea typeface="+mj-ea"/>
              </a:rPr>
              <a:t> </a:t>
            </a:r>
            <a:r>
              <a:rPr kumimoji="1" lang="ko-KR" altLang="en-US" dirty="0" err="1">
                <a:ea typeface="+mj-ea"/>
              </a:rPr>
              <a:t>팩터</a:t>
            </a:r>
            <a:endParaRPr kumimoji="1" lang="ko-KR" altLang="en-US" dirty="0">
              <a:ea typeface="+mj-ea"/>
            </a:endParaRPr>
          </a:p>
          <a:p>
            <a:r>
              <a:rPr kumimoji="1" lang="en-US" altLang="ko-KR" dirty="0">
                <a:ea typeface="+mj-ea"/>
              </a:rPr>
              <a:t>Q: </a:t>
            </a:r>
            <a:r>
              <a:rPr kumimoji="1" lang="ko-KR" altLang="en-US" dirty="0">
                <a:ea typeface="+mj-ea"/>
              </a:rPr>
              <a:t>퀄리티 </a:t>
            </a:r>
            <a:r>
              <a:rPr kumimoji="1" lang="ko-KR" altLang="en-US" dirty="0" err="1">
                <a:ea typeface="+mj-ea"/>
              </a:rPr>
              <a:t>팩터</a:t>
            </a:r>
            <a:endParaRPr kumimoji="1" lang="ko-KR" altLang="en-US" dirty="0">
              <a:ea typeface="+mj-ea"/>
            </a:endParaRPr>
          </a:p>
          <a:p>
            <a:r>
              <a:rPr kumimoji="1" lang="en-US" altLang="ko-KR" dirty="0">
                <a:ea typeface="+mj-ea"/>
              </a:rPr>
              <a:t>M : </a:t>
            </a:r>
            <a:r>
              <a:rPr kumimoji="1" lang="ko-KR" altLang="en-US" dirty="0">
                <a:ea typeface="+mj-ea"/>
              </a:rPr>
              <a:t>모멘텀 </a:t>
            </a:r>
            <a:r>
              <a:rPr kumimoji="1" lang="ko-KR" altLang="en-US" dirty="0" err="1">
                <a:ea typeface="+mj-ea"/>
              </a:rPr>
              <a:t>팩터</a:t>
            </a:r>
            <a:endParaRPr kumimoji="1" lang="ko-KR" altLang="en-US" dirty="0">
              <a:ea typeface="+mj-ea"/>
            </a:endParaRPr>
          </a:p>
          <a:p>
            <a:r>
              <a:rPr kumimoji="1" lang="en-US" altLang="ko-KR" dirty="0">
                <a:ea typeface="+mj-ea"/>
              </a:rPr>
              <a:t>NEW : </a:t>
            </a:r>
            <a:r>
              <a:rPr kumimoji="1" lang="ko-KR" altLang="en-US" dirty="0">
                <a:ea typeface="+mj-ea"/>
              </a:rPr>
              <a:t>저희 가 선정한 </a:t>
            </a:r>
            <a:r>
              <a:rPr kumimoji="1" lang="ko-KR" altLang="en-US" dirty="0" err="1">
                <a:ea typeface="+mj-ea"/>
              </a:rPr>
              <a:t>팩터</a:t>
            </a:r>
            <a:r>
              <a:rPr kumimoji="1" lang="ko-KR" altLang="en-US" dirty="0">
                <a:ea typeface="+mj-ea"/>
              </a:rPr>
              <a:t> </a:t>
            </a:r>
          </a:p>
        </p:txBody>
      </p:sp>
      <p:grpSp>
        <p:nvGrpSpPr>
          <p:cNvPr id="8" name="Group 12">
            <a:extLst>
              <a:ext uri="{FF2B5EF4-FFF2-40B4-BE49-F238E27FC236}">
                <a16:creationId xmlns:a16="http://schemas.microsoft.com/office/drawing/2014/main" id="{D5CED761-9445-5943-9036-9ED7D403FF05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4910BB40-4141-5B44-8B2F-61101DD3B5DB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0" name="TextBox 6">
            <a:extLst>
              <a:ext uri="{FF2B5EF4-FFF2-40B4-BE49-F238E27FC236}">
                <a16:creationId xmlns:a16="http://schemas.microsoft.com/office/drawing/2014/main" id="{B96009FA-8306-2942-A3D4-7B906FA36F47}"/>
              </a:ext>
            </a:extLst>
          </p:cNvPr>
          <p:cNvSpPr txBox="1"/>
          <p:nvPr/>
        </p:nvSpPr>
        <p:spPr>
          <a:xfrm>
            <a:off x="1664343" y="1161380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포트폴리오 공식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484AF780-0769-204A-994E-84933F251D0A}"/>
              </a:ext>
            </a:extLst>
          </p:cNvPr>
          <p:cNvSpPr txBox="1"/>
          <p:nvPr/>
        </p:nvSpPr>
        <p:spPr>
          <a:xfrm>
            <a:off x="15539139" y="93853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6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53669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39228" y="-38100"/>
            <a:ext cx="5748772" cy="10325100"/>
            <a:chOff x="0" y="0"/>
            <a:chExt cx="1069556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9556" cy="1913890"/>
            </a:xfrm>
            <a:custGeom>
              <a:avLst/>
              <a:gdLst/>
              <a:ahLst/>
              <a:cxnLst/>
              <a:rect l="l" t="t" r="r" b="b"/>
              <a:pathLst>
                <a:path w="1069556" h="1913890">
                  <a:moveTo>
                    <a:pt x="0" y="0"/>
                  </a:moveTo>
                  <a:lnTo>
                    <a:pt x="1069556" y="0"/>
                  </a:lnTo>
                  <a:lnTo>
                    <a:pt x="1069556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D372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46966" y="358265"/>
            <a:ext cx="7391400" cy="10483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4"/>
              </a:lnSpc>
            </a:pPr>
            <a:r>
              <a:rPr lang="en-US" sz="8000" dirty="0">
                <a:solidFill>
                  <a:srgbClr val="FFC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WORKFLOW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72439" y="8928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7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823592" y="9196691"/>
            <a:ext cx="1638928" cy="1069773"/>
          </a:xfrm>
          <a:prstGeom prst="rect">
            <a:avLst/>
          </a:prstGeom>
        </p:spPr>
      </p:pic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694B20BA-0715-9D47-8007-F1CC3E5B8E49}"/>
              </a:ext>
            </a:extLst>
          </p:cNvPr>
          <p:cNvSpPr/>
          <p:nvPr/>
        </p:nvSpPr>
        <p:spPr>
          <a:xfrm>
            <a:off x="8506813" y="3516285"/>
            <a:ext cx="5140792" cy="5411815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AF691560-1C4F-FE4E-AFCA-A922D2A76FB6}"/>
              </a:ext>
            </a:extLst>
          </p:cNvPr>
          <p:cNvSpPr/>
          <p:nvPr/>
        </p:nvSpPr>
        <p:spPr>
          <a:xfrm>
            <a:off x="12977259" y="1502482"/>
            <a:ext cx="5006203" cy="5085180"/>
          </a:xfrm>
          <a:prstGeom prst="round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EBD141-2D2A-A34B-A886-EB26EFB2F268}"/>
              </a:ext>
            </a:extLst>
          </p:cNvPr>
          <p:cNvSpPr txBox="1"/>
          <p:nvPr/>
        </p:nvSpPr>
        <p:spPr>
          <a:xfrm>
            <a:off x="4558258" y="1502482"/>
            <a:ext cx="447093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팩터</a:t>
            </a:r>
            <a:r>
              <a:rPr kumimoji="1"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선정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F53675-7A18-DB42-9D84-B9DBA49C2025}"/>
              </a:ext>
            </a:extLst>
          </p:cNvPr>
          <p:cNvSpPr txBox="1"/>
          <p:nvPr/>
        </p:nvSpPr>
        <p:spPr>
          <a:xfrm>
            <a:off x="9220200" y="6057607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-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포트폴리오 구성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175FC5-02EC-004C-B4F7-FCCE1EC5C216}"/>
              </a:ext>
            </a:extLst>
          </p:cNvPr>
          <p:cNvSpPr txBox="1"/>
          <p:nvPr/>
        </p:nvSpPr>
        <p:spPr>
          <a:xfrm>
            <a:off x="13388465" y="1668706"/>
            <a:ext cx="4114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성능 테스트</a:t>
            </a: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2B94FDAE-0A42-394E-9AC4-F4BC4F0B2A7A}"/>
              </a:ext>
            </a:extLst>
          </p:cNvPr>
          <p:cNvSpPr/>
          <p:nvPr/>
        </p:nvSpPr>
        <p:spPr>
          <a:xfrm>
            <a:off x="152400" y="3114061"/>
            <a:ext cx="4703340" cy="559882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CF90AAB8-D08B-8C4F-A282-ABF909D33817}"/>
              </a:ext>
            </a:extLst>
          </p:cNvPr>
          <p:cNvSpPr/>
          <p:nvPr/>
        </p:nvSpPr>
        <p:spPr>
          <a:xfrm>
            <a:off x="4312955" y="1257299"/>
            <a:ext cx="4685977" cy="571500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4177D9-A129-8C46-94DE-D3ACB2E86DA6}"/>
              </a:ext>
            </a:extLst>
          </p:cNvPr>
          <p:cNvSpPr txBox="1"/>
          <p:nvPr/>
        </p:nvSpPr>
        <p:spPr>
          <a:xfrm>
            <a:off x="9204337" y="4877877"/>
            <a:ext cx="3418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-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최적 가중치 결정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CCAAD38-9219-A54D-8E4F-929E32D7E3E3}"/>
              </a:ext>
            </a:extLst>
          </p:cNvPr>
          <p:cNvSpPr txBox="1"/>
          <p:nvPr/>
        </p:nvSpPr>
        <p:spPr>
          <a:xfrm>
            <a:off x="9217702" y="5448007"/>
            <a:ext cx="3418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-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리밸런싱</a:t>
            </a:r>
            <a:endParaRPr kumimoji="1"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D8EF790-48C6-F249-9D80-1E1FB95DE14C}"/>
              </a:ext>
            </a:extLst>
          </p:cNvPr>
          <p:cNvSpPr txBox="1"/>
          <p:nvPr/>
        </p:nvSpPr>
        <p:spPr>
          <a:xfrm>
            <a:off x="13259062" y="2969057"/>
            <a:ext cx="4288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백테스팅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pPr lvl="1"/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벤치마크대비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(CAR,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MDD,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Sharp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Ratio)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8E0E03-F6B5-044C-9DB1-E3864D28900E}"/>
              </a:ext>
            </a:extLst>
          </p:cNvPr>
          <p:cNvSpPr txBox="1"/>
          <p:nvPr/>
        </p:nvSpPr>
        <p:spPr>
          <a:xfrm>
            <a:off x="423772" y="4390666"/>
            <a:ext cx="411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-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대상기간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: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2013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년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~2022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년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-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종목범위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: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KOSPI 200</a:t>
            </a:r>
          </a:p>
          <a:p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-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데이터 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수집처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: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TS2000, KRX,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₩ ₩      ₩₩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DART, NAVER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금융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FCB044-0D05-454D-8037-9B12B9AC9BBF}"/>
              </a:ext>
            </a:extLst>
          </p:cNvPr>
          <p:cNvSpPr txBox="1"/>
          <p:nvPr/>
        </p:nvSpPr>
        <p:spPr>
          <a:xfrm>
            <a:off x="423413" y="6023313"/>
            <a:ext cx="44076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금융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,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우선주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,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외국계기업 제외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연결재무제표 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결측치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개별재무제표로 대체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이자비용 등 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결측치는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DART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에서 대체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수정종가는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네이버 금융에서 대체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이상치제거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(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윈저라이징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스케일링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(Standard, Log)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2C34F78-0C90-C948-87BA-D99334D42EBC}"/>
              </a:ext>
            </a:extLst>
          </p:cNvPr>
          <p:cNvSpPr txBox="1"/>
          <p:nvPr/>
        </p:nvSpPr>
        <p:spPr>
          <a:xfrm>
            <a:off x="381000" y="3414980"/>
            <a:ext cx="41148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데이터 수집 </a:t>
            </a:r>
            <a:r>
              <a:rPr kumimoji="1" lang="en-US" altLang="ko-KR" sz="3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&amp; </a:t>
            </a:r>
            <a:r>
              <a:rPr kumimoji="1" lang="ko-KR" altLang="en-US" sz="3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전처리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2C9BF7A-24FA-1744-856D-6750FECFC03D}"/>
              </a:ext>
            </a:extLst>
          </p:cNvPr>
          <p:cNvSpPr txBox="1"/>
          <p:nvPr/>
        </p:nvSpPr>
        <p:spPr>
          <a:xfrm>
            <a:off x="9067800" y="3946099"/>
            <a:ext cx="4114800" cy="763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자산분배</a:t>
            </a:r>
            <a:endParaRPr kumimoji="1" lang="ko-KR" altLang="en-US" sz="3500" b="1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F07E8E15-845C-C04A-B5CA-5168AFC87814}"/>
              </a:ext>
            </a:extLst>
          </p:cNvPr>
          <p:cNvSpPr/>
          <p:nvPr/>
        </p:nvSpPr>
        <p:spPr>
          <a:xfrm>
            <a:off x="6202057" y="4029043"/>
            <a:ext cx="838199" cy="809657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BDC6-016A-1345-B209-FB80477F5440}"/>
              </a:ext>
            </a:extLst>
          </p:cNvPr>
          <p:cNvSpPr txBox="1"/>
          <p:nvPr/>
        </p:nvSpPr>
        <p:spPr>
          <a:xfrm>
            <a:off x="5067651" y="2260940"/>
            <a:ext cx="31726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	    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후보 변수</a:t>
            </a:r>
            <a:b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ko-KR" altLang="en-US" dirty="0" err="1">
                <a:latin typeface="BM Jua" panose="02020603020101020101" pitchFamily="18" charset="-127"/>
                <a:ea typeface="BM Jua" panose="02020603020101020101" pitchFamily="18" charset="-127"/>
              </a:rPr>
              <a:t>밸류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- PBR, PER, PCR, PSR,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EY</a:t>
            </a:r>
            <a:b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모멘텀 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- 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수익성</a:t>
            </a:r>
            <a:b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퀄리티 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- ROE, ROA</a:t>
            </a:r>
            <a:b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NEW -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ko-KR" altLang="en-US" dirty="0" err="1">
                <a:latin typeface="BM Jua" panose="02020603020101020101" pitchFamily="18" charset="-127"/>
                <a:ea typeface="BM Jua" panose="02020603020101020101" pitchFamily="18" charset="-127"/>
              </a:rPr>
              <a:t>판관비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/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시가총액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44A142-191A-3844-81EB-D7B6DD8D7439}"/>
              </a:ext>
            </a:extLst>
          </p:cNvPr>
          <p:cNvSpPr txBox="1"/>
          <p:nvPr/>
        </p:nvSpPr>
        <p:spPr>
          <a:xfrm>
            <a:off x="5439194" y="5009971"/>
            <a:ext cx="25708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          최종 변수</a:t>
            </a:r>
            <a:b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ko-KR" altLang="en-US" dirty="0" err="1">
                <a:latin typeface="BM Jua" panose="02020603020101020101" pitchFamily="18" charset="-127"/>
                <a:ea typeface="BM Jua" panose="02020603020101020101" pitchFamily="18" charset="-127"/>
              </a:rPr>
              <a:t>밸류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-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PBR</a:t>
            </a:r>
          </a:p>
          <a:p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모멘텀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 - 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수익성</a:t>
            </a:r>
            <a:b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퀄리티 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- ROE</a:t>
            </a:r>
            <a:b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NEW -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ko-KR" altLang="en-US" dirty="0" err="1">
                <a:latin typeface="BM Jua" panose="02020603020101020101" pitchFamily="18" charset="-127"/>
                <a:ea typeface="BM Jua" panose="02020603020101020101" pitchFamily="18" charset="-127"/>
              </a:rPr>
              <a:t>판관비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/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시가총액</a:t>
            </a:r>
            <a:endParaRPr kumimoji="1" lang="en-US" altLang="ko-KR" dirty="0"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1E2850-C134-4B49-9190-516B8C094970}"/>
              </a:ext>
            </a:extLst>
          </p:cNvPr>
          <p:cNvSpPr txBox="1"/>
          <p:nvPr/>
        </p:nvSpPr>
        <p:spPr>
          <a:xfrm>
            <a:off x="13269150" y="2435657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리밸런싱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(1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년마다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기준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04/01)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D37018-D3F8-D643-B9E0-7E84A0F908C6}"/>
              </a:ext>
            </a:extLst>
          </p:cNvPr>
          <p:cNvSpPr txBox="1"/>
          <p:nvPr/>
        </p:nvSpPr>
        <p:spPr>
          <a:xfrm>
            <a:off x="7010400" y="4062023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선형 회귀분석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1637</TotalTime>
  <Words>925</Words>
  <Application>Microsoft Office PowerPoint</Application>
  <PresentationFormat>사용자 지정</PresentationFormat>
  <Paragraphs>218</Paragraphs>
  <Slides>35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8" baseType="lpstr">
      <vt:lpstr>Dumondi Condensed Italics</vt:lpstr>
      <vt:lpstr>Arimo Bold</vt:lpstr>
      <vt:lpstr>Garet Bold</vt:lpstr>
      <vt:lpstr>Calibri</vt:lpstr>
      <vt:lpstr>Asap Condensed Bold</vt:lpstr>
      <vt:lpstr>Montserrat</vt:lpstr>
      <vt:lpstr>Montserrat Bold</vt:lpstr>
      <vt:lpstr>BM Jua</vt:lpstr>
      <vt:lpstr>맑은 고딕</vt:lpstr>
      <vt:lpstr>Fredoka One</vt:lpstr>
      <vt:lpstr>Nanum Gothic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&amp; White Minimal Creative Portfolio Presentation</dc:title>
  <cp:lastModifiedBy>백 두현</cp:lastModifiedBy>
  <cp:revision>122</cp:revision>
  <cp:lastPrinted>2023-06-01T03:53:08Z</cp:lastPrinted>
  <dcterms:created xsi:type="dcterms:W3CDTF">2006-08-16T00:00:00Z</dcterms:created>
  <dcterms:modified xsi:type="dcterms:W3CDTF">2023-06-01T09:57:18Z</dcterms:modified>
  <dc:identifier>DAFj5eTQrfM</dc:identifier>
</cp:coreProperties>
</file>